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  <p:sldMasterId id="2147483674" r:id="rId4"/>
  </p:sldMasterIdLst>
  <p:notesMasterIdLst>
    <p:notesMasterId r:id="rId16"/>
  </p:notesMasterIdLst>
  <p:sldIdLst>
    <p:sldId id="256" r:id="rId5"/>
    <p:sldId id="297" r:id="rId6"/>
    <p:sldId id="337" r:id="rId7"/>
    <p:sldId id="368" r:id="rId8"/>
    <p:sldId id="301" r:id="rId9"/>
    <p:sldId id="299" r:id="rId10"/>
    <p:sldId id="304" r:id="rId11"/>
    <p:sldId id="302" r:id="rId12"/>
    <p:sldId id="306" r:id="rId13"/>
    <p:sldId id="307" r:id="rId14"/>
    <p:sldId id="265" r:id="rId15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11F"/>
    <a:srgbClr val="DBD600"/>
    <a:srgbClr val="57A7BD"/>
    <a:srgbClr val="69B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16" autoAdjust="0"/>
    <p:restoredTop sz="96196" autoAdjust="0"/>
  </p:normalViewPr>
  <p:slideViewPr>
    <p:cSldViewPr>
      <p:cViewPr varScale="1">
        <p:scale>
          <a:sx n="84" d="100"/>
          <a:sy n="84" d="100"/>
        </p:scale>
        <p:origin x="944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428EB-F3A7-4A96-BB1D-43FE156CDB2B}" type="datetimeFigureOut">
              <a:rPr lang="ko-KR" altLang="en-US" smtClean="0"/>
              <a:t>2023-03-28</a:t>
            </a:fld>
            <a:endParaRPr lang="ko-KR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F3882-DEFD-4E72-8E13-72C60FD89A16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56706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432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7" name="Shape 30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algn="just"/>
            <a:endParaRPr b="1" dirty="0"/>
          </a:p>
        </p:txBody>
      </p:sp>
    </p:spTree>
    <p:extLst>
      <p:ext uri="{BB962C8B-B14F-4D97-AF65-F5344CB8AC3E}">
        <p14:creationId xmlns:p14="http://schemas.microsoft.com/office/powerpoint/2010/main" val="4236173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2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879812" y="1923678"/>
            <a:ext cx="3384376" cy="1048242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sz="3600" dirty="0">
                <a:ea typeface="맑은 고딕" pitchFamily="50" charset="-127"/>
              </a:rPr>
              <a:t>FREE PPT TEMPLATES</a:t>
            </a:r>
            <a:endParaRPr lang="en-US" altLang="ko-KR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879664" y="3003798"/>
            <a:ext cx="3384376" cy="481178"/>
          </a:xfrm>
          <a:prstGeom prst="rect">
            <a:avLst/>
          </a:prstGeom>
        </p:spPr>
        <p:txBody>
          <a:bodyPr anchor="ctr"/>
          <a:lstStyle>
            <a:lvl1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1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INSTERT THE TITLE OF YOUR </a:t>
            </a:r>
          </a:p>
          <a:p>
            <a:pPr lvl="0"/>
            <a:r>
              <a:rPr lang="en-US" altLang="ko-KR" dirty="0"/>
              <a:t>PRESENTATION HERE</a:t>
            </a:r>
            <a:endParaRPr lang="ko-KR" altLang="en-US" dirty="0"/>
          </a:p>
        </p:txBody>
      </p:sp>
      <p:sp>
        <p:nvSpPr>
          <p:cNvPr id="3" name="Oval 2"/>
          <p:cNvSpPr/>
          <p:nvPr userDrawn="1"/>
        </p:nvSpPr>
        <p:spPr>
          <a:xfrm>
            <a:off x="2979198" y="996200"/>
            <a:ext cx="3240360" cy="3240360"/>
          </a:xfrm>
          <a:prstGeom prst="ellipse">
            <a:avLst/>
          </a:prstGeom>
          <a:noFill/>
          <a:ln w="15875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483768" y="303498"/>
            <a:ext cx="1944216" cy="45365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676775" y="303498"/>
            <a:ext cx="1944216" cy="45365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20389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4247964" y="339502"/>
            <a:ext cx="1944216" cy="44644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444448" y="2774906"/>
            <a:ext cx="2304016" cy="2029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95536" y="2774906"/>
            <a:ext cx="3600160" cy="2029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9681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 userDrawn="1"/>
        </p:nvSpPr>
        <p:spPr>
          <a:xfrm rot="10800000">
            <a:off x="6804000" y="1"/>
            <a:ext cx="2340000" cy="2340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424595" y="286544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260726" y="1476772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5424595" y="2662808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588464" y="1476772"/>
            <a:ext cx="2160000" cy="2160000"/>
          </a:xfrm>
          <a:prstGeom prst="diamond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Right Triangle 13"/>
          <p:cNvSpPr/>
          <p:nvPr userDrawn="1"/>
        </p:nvSpPr>
        <p:spPr>
          <a:xfrm>
            <a:off x="0" y="2803500"/>
            <a:ext cx="2340000" cy="23400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210269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2591944" y="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4752184" y="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6912424" y="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2591944" y="340472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9" hasCustomPrompt="1"/>
          </p:nvPr>
        </p:nvSpPr>
        <p:spPr>
          <a:xfrm>
            <a:off x="4752184" y="340472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20" hasCustomPrompt="1"/>
          </p:nvPr>
        </p:nvSpPr>
        <p:spPr>
          <a:xfrm>
            <a:off x="6912424" y="3404720"/>
            <a:ext cx="1980056" cy="17387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95639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2787774"/>
            <a:ext cx="9144000" cy="23557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" descr="D:\Fullppt\005-PNG이미지\노트북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095375"/>
            <a:ext cx="6011911" cy="305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5283453" y="1491630"/>
            <a:ext cx="2834003" cy="2114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6493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5" name="Picture 2" descr="D:\KBM-정애\014-Fullppt\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86352"/>
            <a:ext cx="3672408" cy="366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771161" y="1446782"/>
            <a:ext cx="3325137" cy="23237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377124" y="506011"/>
            <a:ext cx="2376264" cy="4104459"/>
            <a:chOff x="2627784" y="1825002"/>
            <a:chExt cx="1198166" cy="2069560"/>
          </a:xfrm>
        </p:grpSpPr>
        <p:sp>
          <p:nvSpPr>
            <p:cNvPr id="7" name="Rounded Rectangle 6"/>
            <p:cNvSpPr/>
            <p:nvPr/>
          </p:nvSpPr>
          <p:spPr>
            <a:xfrm>
              <a:off x="2627784" y="1825002"/>
              <a:ext cx="1198166" cy="2069560"/>
            </a:xfrm>
            <a:prstGeom prst="roundRect">
              <a:avLst>
                <a:gd name="adj" fmla="val 13580"/>
              </a:avLst>
            </a:prstGeom>
            <a:solidFill>
              <a:srgbClr val="262626"/>
            </a:solidFill>
            <a:ln w="88900">
              <a:noFill/>
            </a:ln>
            <a:effectLst/>
            <a:scene3d>
              <a:camera prst="perspectiveFront"/>
              <a:lightRig rig="threePt" dir="t"/>
            </a:scene3d>
            <a:sp3d prstMaterial="plastic">
              <a:bevelT w="127000" h="50800"/>
              <a:bevelB w="127000" h="254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155241" y="1922844"/>
              <a:ext cx="143251" cy="27666"/>
            </a:xfrm>
            <a:prstGeom prst="rect">
              <a:avLst/>
            </a:prstGeom>
            <a:solidFill>
              <a:srgbClr val="B0B0B0"/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168829" y="3704452"/>
              <a:ext cx="116076" cy="127684"/>
              <a:chOff x="2453209" y="5151638"/>
              <a:chExt cx="191820" cy="211002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2453209" y="5151638"/>
                <a:ext cx="191820" cy="21100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>
                      <a:lumMod val="94000"/>
                      <a:lumOff val="6000"/>
                    </a:schemeClr>
                  </a:gs>
                  <a:gs pos="56000">
                    <a:schemeClr val="tx1">
                      <a:lumMod val="65000"/>
                      <a:lumOff val="35000"/>
                    </a:schemeClr>
                  </a:gs>
                  <a:gs pos="91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0800000" scaled="1"/>
                <a:tileRect/>
              </a:gradFill>
              <a:ln w="0">
                <a:solidFill>
                  <a:srgbClr val="262626"/>
                </a:solidFill>
              </a:ln>
              <a:scene3d>
                <a:camera prst="perspectiveFront"/>
                <a:lightRig rig="threePt" dir="t"/>
              </a:scene3d>
              <a:sp3d>
                <a:bevelT w="635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  <p:sp>
            <p:nvSpPr>
              <p:cNvPr id="13" name="Rounded Rectangle 12"/>
              <p:cNvSpPr/>
              <p:nvPr userDrawn="1"/>
            </p:nvSpPr>
            <p:spPr>
              <a:xfrm>
                <a:off x="2505251" y="5208531"/>
                <a:ext cx="87734" cy="97215"/>
              </a:xfrm>
              <a:prstGeom prst="roundRect">
                <a:avLst/>
              </a:prstGeom>
              <a:solidFill>
                <a:srgbClr val="737373"/>
              </a:solidFill>
              <a:ln w="6350">
                <a:solidFill>
                  <a:srgbClr val="B0B0B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dirty="0"/>
              </a:p>
            </p:txBody>
          </p:sp>
        </p:grpSp>
      </p:grp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526032" y="843558"/>
            <a:ext cx="2091935" cy="32985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15554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43808" y="0"/>
            <a:ext cx="6300192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2843808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926227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67544" y="0"/>
            <a:ext cx="3312368" cy="13476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67544" y="3795886"/>
            <a:ext cx="3312368" cy="134761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67544" y="1491630"/>
            <a:ext cx="3312368" cy="216024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724153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rgbClr val="57A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7563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5169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" name="Picture 2" descr="G:\002-KIMS BUSINESS\007-02-Googleslidesppt\02-GSppt-Contents-Kim\20170429\02-\item01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165" y="357831"/>
            <a:ext cx="3101574" cy="341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3"/>
          <p:cNvSpPr/>
          <p:nvPr userDrawn="1"/>
        </p:nvSpPr>
        <p:spPr>
          <a:xfrm rot="2539017">
            <a:off x="-150396" y="312859"/>
            <a:ext cx="1311499" cy="276834"/>
          </a:xfrm>
          <a:custGeom>
            <a:avLst/>
            <a:gdLst/>
            <a:ahLst/>
            <a:cxnLst/>
            <a:rect l="l" t="t" r="r" b="b"/>
            <a:pathLst>
              <a:path w="1311499" h="276834">
                <a:moveTo>
                  <a:pt x="0" y="168822"/>
                </a:moveTo>
                <a:lnTo>
                  <a:pt x="1257493" y="168822"/>
                </a:lnTo>
                <a:cubicBezTo>
                  <a:pt x="1287320" y="168822"/>
                  <a:pt x="1311499" y="193001"/>
                  <a:pt x="1311499" y="222828"/>
                </a:cubicBezTo>
                <a:cubicBezTo>
                  <a:pt x="1311499" y="252655"/>
                  <a:pt x="1287320" y="276834"/>
                  <a:pt x="1257493" y="276834"/>
                </a:cubicBezTo>
                <a:lnTo>
                  <a:pt x="98341" y="276834"/>
                </a:lnTo>
                <a:close/>
                <a:moveTo>
                  <a:pt x="13263" y="108012"/>
                </a:moveTo>
                <a:lnTo>
                  <a:pt x="131896" y="0"/>
                </a:lnTo>
                <a:lnTo>
                  <a:pt x="990679" y="0"/>
                </a:lnTo>
                <a:cubicBezTo>
                  <a:pt x="1020506" y="0"/>
                  <a:pt x="1044685" y="24179"/>
                  <a:pt x="1044685" y="54006"/>
                </a:cubicBezTo>
                <a:cubicBezTo>
                  <a:pt x="1044685" y="83833"/>
                  <a:pt x="1020506" y="108012"/>
                  <a:pt x="990679" y="108012"/>
                </a:cubicBezTo>
                <a:close/>
              </a:path>
            </a:pathLst>
          </a:cu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7"/>
          <p:cNvSpPr/>
          <p:nvPr userDrawn="1"/>
        </p:nvSpPr>
        <p:spPr>
          <a:xfrm rot="2539017">
            <a:off x="7980742" y="4555158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707904" y="2253238"/>
            <a:ext cx="5436096" cy="47357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707904" y="2726814"/>
            <a:ext cx="54360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1359273" y="1356135"/>
            <a:ext cx="2420639" cy="2425386"/>
            <a:chOff x="894913" y="1065128"/>
            <a:chExt cx="2420639" cy="2425386"/>
          </a:xfrm>
        </p:grpSpPr>
        <p:pic>
          <p:nvPicPr>
            <p:cNvPr id="5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4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004758">
              <a:off x="963129" y="1820488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569023">
              <a:off x="1645526" y="1354124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115616" y="1539635"/>
              <a:ext cx="1616891" cy="16168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8" name="Picture 4" descr="G:\002-KIMS BUSINESS\007-02-Googleslidesppt\02-GSppt-Contents-Kim\20170429\02-\item02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4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475233">
              <a:off x="894913" y="1065128"/>
              <a:ext cx="1630218" cy="17098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72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365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06259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121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164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8BC14E-98C5-4AD8-B78B-86DC95F2C3C9}" type="datetime1">
              <a:rPr lang="en-GB" altLang="en-US" smtClean="0"/>
              <a:pPr>
                <a:defRPr/>
              </a:pPr>
              <a:t>28/03/2023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E44EBD-12A2-4D9B-818F-678B2E56AC8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38340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8D21E-47C1-4DA4-AB00-A2CD9FAC60E9}" type="datetime1">
              <a:rPr lang="en-GB" altLang="en-US" smtClean="0"/>
              <a:pPr>
                <a:defRPr/>
              </a:pPr>
              <a:t>28/03/2023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2C864D-3511-4716-AC03-9B88557165F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58577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076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55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d Slide Layout">
    <p:bg>
      <p:bgPr>
        <a:solidFill>
          <a:srgbClr val="57A7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3"/>
          <p:cNvSpPr/>
          <p:nvPr userDrawn="1"/>
        </p:nvSpPr>
        <p:spPr>
          <a:xfrm rot="2539017">
            <a:off x="-150396" y="312859"/>
            <a:ext cx="1311499" cy="276834"/>
          </a:xfrm>
          <a:custGeom>
            <a:avLst/>
            <a:gdLst/>
            <a:ahLst/>
            <a:cxnLst/>
            <a:rect l="l" t="t" r="r" b="b"/>
            <a:pathLst>
              <a:path w="1311499" h="276834">
                <a:moveTo>
                  <a:pt x="0" y="168822"/>
                </a:moveTo>
                <a:lnTo>
                  <a:pt x="1257493" y="168822"/>
                </a:lnTo>
                <a:cubicBezTo>
                  <a:pt x="1287320" y="168822"/>
                  <a:pt x="1311499" y="193001"/>
                  <a:pt x="1311499" y="222828"/>
                </a:cubicBezTo>
                <a:cubicBezTo>
                  <a:pt x="1311499" y="252655"/>
                  <a:pt x="1287320" y="276834"/>
                  <a:pt x="1257493" y="276834"/>
                </a:cubicBezTo>
                <a:lnTo>
                  <a:pt x="98341" y="276834"/>
                </a:lnTo>
                <a:close/>
                <a:moveTo>
                  <a:pt x="13263" y="108012"/>
                </a:moveTo>
                <a:lnTo>
                  <a:pt x="131896" y="0"/>
                </a:lnTo>
                <a:lnTo>
                  <a:pt x="990679" y="0"/>
                </a:lnTo>
                <a:cubicBezTo>
                  <a:pt x="1020506" y="0"/>
                  <a:pt x="1044685" y="24179"/>
                  <a:pt x="1044685" y="54006"/>
                </a:cubicBezTo>
                <a:cubicBezTo>
                  <a:pt x="1044685" y="83833"/>
                  <a:pt x="1020506" y="108012"/>
                  <a:pt x="990679" y="108012"/>
                </a:cubicBezTo>
                <a:close/>
              </a:path>
            </a:pathLst>
          </a:cu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7"/>
          <p:cNvSpPr/>
          <p:nvPr userDrawn="1"/>
        </p:nvSpPr>
        <p:spPr>
          <a:xfrm rot="2539017">
            <a:off x="7980742" y="4555158"/>
            <a:ext cx="1313980" cy="276835"/>
          </a:xfrm>
          <a:custGeom>
            <a:avLst/>
            <a:gdLst/>
            <a:ahLst/>
            <a:cxnLst/>
            <a:rect l="l" t="t" r="r" b="b"/>
            <a:pathLst>
              <a:path w="1313980" h="276835">
                <a:moveTo>
                  <a:pt x="282631" y="184641"/>
                </a:moveTo>
                <a:cubicBezTo>
                  <a:pt x="292404" y="174868"/>
                  <a:pt x="305907" y="168823"/>
                  <a:pt x="320820" y="168822"/>
                </a:cubicBezTo>
                <a:lnTo>
                  <a:pt x="1281494" y="168822"/>
                </a:lnTo>
                <a:lnTo>
                  <a:pt x="1162861" y="276834"/>
                </a:lnTo>
                <a:lnTo>
                  <a:pt x="320820" y="276835"/>
                </a:lnTo>
                <a:cubicBezTo>
                  <a:pt x="290992" y="276835"/>
                  <a:pt x="266814" y="252656"/>
                  <a:pt x="266814" y="222829"/>
                </a:cubicBezTo>
                <a:cubicBezTo>
                  <a:pt x="266814" y="207915"/>
                  <a:pt x="272859" y="194413"/>
                  <a:pt x="282631" y="184641"/>
                </a:cubicBezTo>
                <a:close/>
                <a:moveTo>
                  <a:pt x="15817" y="15819"/>
                </a:moveTo>
                <a:cubicBezTo>
                  <a:pt x="25590" y="6046"/>
                  <a:pt x="39091" y="1"/>
                  <a:pt x="54005" y="1"/>
                </a:cubicBezTo>
                <a:lnTo>
                  <a:pt x="1215638" y="0"/>
                </a:lnTo>
                <a:lnTo>
                  <a:pt x="1313980" y="108013"/>
                </a:lnTo>
                <a:lnTo>
                  <a:pt x="54005" y="108013"/>
                </a:lnTo>
                <a:cubicBezTo>
                  <a:pt x="24178" y="108013"/>
                  <a:pt x="0" y="83834"/>
                  <a:pt x="0" y="54007"/>
                </a:cubicBezTo>
                <a:cubicBezTo>
                  <a:pt x="0" y="39093"/>
                  <a:pt x="6044" y="25592"/>
                  <a:pt x="15817" y="15819"/>
                </a:cubicBezTo>
                <a:close/>
              </a:path>
            </a:pathLst>
          </a:cu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2691166" y="319499"/>
            <a:ext cx="4378671" cy="4443349"/>
            <a:chOff x="2987824" y="255370"/>
            <a:chExt cx="3658591" cy="3712633"/>
          </a:xfrm>
        </p:grpSpPr>
        <p:sp>
          <p:nvSpPr>
            <p:cNvPr id="16" name="Rounded Rectangle 7"/>
            <p:cNvSpPr/>
            <p:nvPr userDrawn="1"/>
          </p:nvSpPr>
          <p:spPr>
            <a:xfrm rot="2743412">
              <a:off x="2570129" y="839249"/>
              <a:ext cx="1479455" cy="311698"/>
            </a:xfrm>
            <a:custGeom>
              <a:avLst/>
              <a:gdLst/>
              <a:ahLst/>
              <a:cxnLst/>
              <a:rect l="l" t="t" r="r" b="b"/>
              <a:pathLst>
                <a:path w="1313980" h="276835">
                  <a:moveTo>
                    <a:pt x="282631" y="184641"/>
                  </a:moveTo>
                  <a:cubicBezTo>
                    <a:pt x="292404" y="174868"/>
                    <a:pt x="305907" y="168823"/>
                    <a:pt x="320820" y="168822"/>
                  </a:cubicBezTo>
                  <a:lnTo>
                    <a:pt x="1281494" y="168822"/>
                  </a:lnTo>
                  <a:lnTo>
                    <a:pt x="1162861" y="276834"/>
                  </a:lnTo>
                  <a:lnTo>
                    <a:pt x="320820" y="276835"/>
                  </a:lnTo>
                  <a:cubicBezTo>
                    <a:pt x="290992" y="276835"/>
                    <a:pt x="266814" y="252656"/>
                    <a:pt x="266814" y="222829"/>
                  </a:cubicBezTo>
                  <a:cubicBezTo>
                    <a:pt x="266814" y="207915"/>
                    <a:pt x="272859" y="194413"/>
                    <a:pt x="282631" y="184641"/>
                  </a:cubicBezTo>
                  <a:close/>
                  <a:moveTo>
                    <a:pt x="15817" y="15819"/>
                  </a:moveTo>
                  <a:cubicBezTo>
                    <a:pt x="25590" y="6046"/>
                    <a:pt x="39091" y="1"/>
                    <a:pt x="54005" y="1"/>
                  </a:cubicBezTo>
                  <a:lnTo>
                    <a:pt x="1215638" y="0"/>
                  </a:lnTo>
                  <a:lnTo>
                    <a:pt x="1313980" y="108013"/>
                  </a:lnTo>
                  <a:lnTo>
                    <a:pt x="54005" y="108013"/>
                  </a:lnTo>
                  <a:cubicBezTo>
                    <a:pt x="24178" y="108013"/>
                    <a:pt x="0" y="83834"/>
                    <a:pt x="0" y="54007"/>
                  </a:cubicBezTo>
                  <a:cubicBezTo>
                    <a:pt x="0" y="39093"/>
                    <a:pt x="6044" y="25592"/>
                    <a:pt x="15817" y="15819"/>
                  </a:cubicBezTo>
                  <a:close/>
                </a:path>
              </a:pathLst>
            </a:custGeom>
            <a:solidFill>
              <a:schemeClr val="bg1">
                <a:alpha val="2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ounded Rectangle 3"/>
            <p:cNvSpPr/>
            <p:nvPr userDrawn="1"/>
          </p:nvSpPr>
          <p:spPr>
            <a:xfrm rot="2588287">
              <a:off x="4911045" y="3207276"/>
              <a:ext cx="1476662" cy="311697"/>
            </a:xfrm>
            <a:custGeom>
              <a:avLst/>
              <a:gdLst/>
              <a:ahLst/>
              <a:cxnLst/>
              <a:rect l="l" t="t" r="r" b="b"/>
              <a:pathLst>
                <a:path w="1311499" h="276834">
                  <a:moveTo>
                    <a:pt x="0" y="168822"/>
                  </a:moveTo>
                  <a:lnTo>
                    <a:pt x="1257493" y="168822"/>
                  </a:lnTo>
                  <a:cubicBezTo>
                    <a:pt x="1287320" y="168822"/>
                    <a:pt x="1311499" y="193001"/>
                    <a:pt x="1311499" y="222828"/>
                  </a:cubicBezTo>
                  <a:cubicBezTo>
                    <a:pt x="1311499" y="252655"/>
                    <a:pt x="1287320" y="276834"/>
                    <a:pt x="1257493" y="276834"/>
                  </a:cubicBezTo>
                  <a:lnTo>
                    <a:pt x="98341" y="276834"/>
                  </a:lnTo>
                  <a:close/>
                  <a:moveTo>
                    <a:pt x="13263" y="108012"/>
                  </a:moveTo>
                  <a:lnTo>
                    <a:pt x="131896" y="0"/>
                  </a:lnTo>
                  <a:lnTo>
                    <a:pt x="990679" y="0"/>
                  </a:lnTo>
                  <a:cubicBezTo>
                    <a:pt x="1020506" y="0"/>
                    <a:pt x="1044685" y="24179"/>
                    <a:pt x="1044685" y="54006"/>
                  </a:cubicBezTo>
                  <a:cubicBezTo>
                    <a:pt x="1044685" y="83833"/>
                    <a:pt x="1020506" y="108012"/>
                    <a:pt x="990679" y="108012"/>
                  </a:cubicBezTo>
                  <a:close/>
                </a:path>
              </a:pathLst>
            </a:custGeom>
            <a:solidFill>
              <a:schemeClr val="bg1">
                <a:alpha val="2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 userDrawn="1"/>
          </p:nvGrpSpPr>
          <p:grpSpPr>
            <a:xfrm>
              <a:off x="2987824" y="302237"/>
              <a:ext cx="3658591" cy="3665766"/>
              <a:chOff x="894913" y="1065128"/>
              <a:chExt cx="2420639" cy="2425386"/>
            </a:xfrm>
          </p:grpSpPr>
          <p:pic>
            <p:nvPicPr>
              <p:cNvPr id="8" name="Picture 7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4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004758">
                <a:off x="963129" y="1820488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4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569023">
                <a:off x="1645526" y="1354124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" name="Oval 11"/>
              <p:cNvSpPr/>
              <p:nvPr/>
            </p:nvSpPr>
            <p:spPr>
              <a:xfrm>
                <a:off x="1115616" y="1539635"/>
                <a:ext cx="1616891" cy="16168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3" name="Picture 4" descr="G:\002-KIMS BUSINESS\007-02-Googleslidesppt\02-GSppt-Contents-Kim\20170429\02-\item0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4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475233">
                <a:off x="894913" y="1065128"/>
                <a:ext cx="1630218" cy="17098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9" name="Oval 18"/>
            <p:cNvSpPr/>
            <p:nvPr userDrawn="1"/>
          </p:nvSpPr>
          <p:spPr>
            <a:xfrm>
              <a:off x="3452395" y="1155308"/>
              <a:ext cx="2188355" cy="2188355"/>
            </a:xfrm>
            <a:prstGeom prst="ellipse">
              <a:avLst/>
            </a:prstGeom>
            <a:noFill/>
            <a:ln w="158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392288" y="2283718"/>
            <a:ext cx="2359424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accent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Welcome!!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392140" y="2859781"/>
            <a:ext cx="2359424" cy="57606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216616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704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9233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ver Slide layout 0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879812" y="1923678"/>
            <a:ext cx="3384376" cy="104824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800"/>
              </a:spcBef>
              <a:buSzTx/>
              <a:buFontTx/>
              <a:buNone/>
              <a:defRPr sz="3600" b="1">
                <a:solidFill>
                  <a:schemeClr val="accent1"/>
                </a:solidFill>
              </a:defRPr>
            </a:lvl1pPr>
            <a:lvl2pPr marL="824592" indent="-367392" algn="ctr">
              <a:spcBef>
                <a:spcPts val="800"/>
              </a:spcBef>
              <a:buFontTx/>
              <a:defRPr sz="3600" b="1">
                <a:solidFill>
                  <a:schemeClr val="accent1"/>
                </a:solidFill>
              </a:defRPr>
            </a:lvl2pPr>
            <a:lvl3pPr marL="1257300" indent="-342900" algn="ctr">
              <a:spcBef>
                <a:spcPts val="800"/>
              </a:spcBef>
              <a:buFontTx/>
              <a:defRPr sz="3600" b="1">
                <a:solidFill>
                  <a:schemeClr val="accent1"/>
                </a:solidFill>
              </a:defRPr>
            </a:lvl3pPr>
            <a:lvl4pPr marL="1783079" indent="-411479" algn="ctr">
              <a:spcBef>
                <a:spcPts val="800"/>
              </a:spcBef>
              <a:buFontTx/>
              <a:defRPr sz="3600" b="1">
                <a:solidFill>
                  <a:schemeClr val="accent1"/>
                </a:solidFill>
              </a:defRPr>
            </a:lvl4pPr>
            <a:lvl5pPr marL="2240279" indent="-411479" algn="ctr">
              <a:spcBef>
                <a:spcPts val="800"/>
              </a:spcBef>
              <a:buFontTx/>
              <a:defRPr sz="3600" b="1">
                <a:solidFill>
                  <a:schemeClr val="accent1"/>
                </a:solidFill>
              </a:defRPr>
            </a:lvl5pPr>
          </a:lstStyle>
          <a:p>
            <a:r>
              <a:t>FREE PPT TEMPLATES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1" hasCustomPrompt="1"/>
          </p:nvPr>
        </p:nvSpPr>
        <p:spPr>
          <a:xfrm>
            <a:off x="2879665" y="3003799"/>
            <a:ext cx="3384377" cy="4811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SzTx/>
              <a:buFontTx/>
              <a:buNone/>
              <a:defRPr sz="1200" b="1">
                <a:solidFill>
                  <a:schemeClr val="accent1"/>
                </a:solidFill>
              </a:defRPr>
            </a:lvl1pPr>
          </a:lstStyle>
          <a:p>
            <a:r>
              <a:t>INSTERT THE TITLE OF YOUR 
PRESENTATION HERE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239824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Images and Content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247965" y="339503"/>
            <a:ext cx="1944217" cy="4464497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444450" y="2774907"/>
            <a:ext cx="2304017" cy="2029093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6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395538" y="2774907"/>
            <a:ext cx="3600161" cy="2029093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661562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69462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8" y="123478"/>
            <a:ext cx="882047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3528" y="699542"/>
            <a:ext cx="8820472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7845489-B228-40CA-99BD-CBA41EE6F99E}"/>
              </a:ext>
            </a:extLst>
          </p:cNvPr>
          <p:cNvSpPr/>
          <p:nvPr userDrawn="1"/>
        </p:nvSpPr>
        <p:spPr>
          <a:xfrm>
            <a:off x="0" y="1059582"/>
            <a:ext cx="9144000" cy="40839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619672" y="123478"/>
            <a:ext cx="752432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619672" y="699542"/>
            <a:ext cx="752432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07418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63888" y="627534"/>
            <a:ext cx="1296144" cy="12961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3563888" y="2031690"/>
            <a:ext cx="1296144" cy="12961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3563888" y="3435846"/>
            <a:ext cx="1296144" cy="1296144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607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t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74002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  <p:sldLayoutId id="2147483652" r:id="rId3"/>
    <p:sldLayoutId id="2147483660" r:id="rId4"/>
    <p:sldLayoutId id="2147483662" r:id="rId5"/>
    <p:sldLayoutId id="2147483665" r:id="rId6"/>
    <p:sldLayoutId id="2147483666" r:id="rId7"/>
    <p:sldLayoutId id="2147483663" r:id="rId8"/>
    <p:sldLayoutId id="2147483664" r:id="rId9"/>
    <p:sldLayoutId id="2147483667" r:id="rId10"/>
    <p:sldLayoutId id="2147483668" r:id="rId11"/>
    <p:sldLayoutId id="2147483655" r:id="rId12"/>
    <p:sldLayoutId id="2147483669" r:id="rId13"/>
    <p:sldLayoutId id="2147483670" r:id="rId14"/>
    <p:sldLayoutId id="2147483671" r:id="rId15"/>
    <p:sldLayoutId id="2147483656" r:id="rId16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BC0A2-AB2C-48EF-AB5C-58A9A620C10C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039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point-templates-design.com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6.png"/><Relationship Id="rId5" Type="http://schemas.openxmlformats.org/officeDocument/2006/relationships/hyperlink" Target="http://www.free-powerpoint-templates-design.com/" TargetMode="Externa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image" Target="../media/image18.emf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oleObject" Target="../embeddings/oleObject1.bin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slideLayout" Target="../slideLayouts/slideLayout26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5.png"/><Relationship Id="rId4" Type="http://schemas.openxmlformats.org/officeDocument/2006/relationships/hyperlink" Target="http://www.free-powerpoint-templates-design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3"/>
          </p:cNvPr>
          <p:cNvSpPr txBox="1">
            <a:spLocks noChangeAspect="1"/>
          </p:cNvSpPr>
          <p:nvPr/>
        </p:nvSpPr>
        <p:spPr>
          <a:xfrm>
            <a:off x="0" y="4475896"/>
            <a:ext cx="9144000" cy="400110"/>
          </a:xfrm>
          <a:prstGeom prst="rect">
            <a:avLst/>
          </a:prstGeom>
          <a:solidFill>
            <a:schemeClr val="bg1"/>
          </a:solidFill>
          <a:ln>
            <a:solidFill>
              <a:srgbClr val="2D911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normAutofit/>
          </a:bodyPr>
          <a:lstStyle/>
          <a:p>
            <a:pPr algn="ctr"/>
            <a:r>
              <a:rPr lang="sw-KE" altLang="ko-KR" sz="2000" dirty="0">
                <a:cs typeface="Arial" pitchFamily="34" charset="0"/>
              </a:rPr>
              <a:t> </a:t>
            </a:r>
            <a:endParaRPr lang="ko-KR" altLang="en-US" sz="2000" dirty="0">
              <a:cs typeface="Arial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915816" y="1934596"/>
            <a:ext cx="3384376" cy="1323439"/>
          </a:xfrm>
        </p:spPr>
        <p:txBody>
          <a:bodyPr>
            <a:spAutoFit/>
          </a:bodyPr>
          <a:lstStyle/>
          <a:p>
            <a:pPr lvl="0"/>
            <a:r>
              <a:rPr lang="en-US" sz="2000" b="1" dirty="0">
                <a:solidFill>
                  <a:srgbClr val="7030A0"/>
                </a:solidFill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MTAZAMO WA RUWASA KUHUSU CHANGANGAMOTO ZINAZOATHIRI UTENDAJI WA WAKANDARASI WA NDANI</a:t>
            </a:r>
            <a:endParaRPr lang="ko-KR" altLang="en-US" sz="1400" b="1" dirty="0">
              <a:solidFill>
                <a:srgbClr val="7030A0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>
            <a:spLocks noChangeAspect="1"/>
          </p:cNvSpPr>
          <p:nvPr/>
        </p:nvSpPr>
        <p:spPr>
          <a:xfrm>
            <a:off x="0" y="0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978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66142"/>
            <a:ext cx="1008112" cy="671706"/>
          </a:xfrm>
          <a:prstGeom prst="rect">
            <a:avLst/>
          </a:prstGeom>
        </p:spPr>
      </p:pic>
      <p:sp>
        <p:nvSpPr>
          <p:cNvPr id="10" name="TextBox 9">
            <a:hlinkClick r:id="rId3"/>
          </p:cNvPr>
          <p:cNvSpPr txBox="1"/>
          <p:nvPr/>
        </p:nvSpPr>
        <p:spPr>
          <a:xfrm>
            <a:off x="971600" y="195486"/>
            <a:ext cx="683518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WAKALA WA MAJI NA USAFI WA MAZINGIRA VIJIJINI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722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66142"/>
            <a:ext cx="1080120" cy="620609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83518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5.0 HITIMISHO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107504" y="1009700"/>
            <a:ext cx="9001000" cy="3815209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Mwelekeo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Serikali ni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kuhakikisha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upatikanaji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huduma 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majisafi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salama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wananchi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waishio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vijijini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mijini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unafikia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zaidi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asilimia</a:t>
            </a:r>
            <a:r>
              <a:rPr lang="en-US" sz="20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85 na 95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ifikapo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mwaka 2025.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Kutokana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mtiririko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mzuri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rasilimali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fedha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kipindi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hiki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ajili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utekelezaji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miradi, ni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dhahiri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iliyopangwa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kukamilika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maeneo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mijini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vijijini kwa mwaka 2021/22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itakamilika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Hali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hiyo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itasaidia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kuboresha huduma ya maji kwa Wananchi.</a:t>
            </a:r>
          </a:p>
          <a:p>
            <a:pPr marL="0" marR="0" algn="just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RUWASA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itaendelea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Wakandarasi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katika kutekeleza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mikubwa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ya kati ili kuongeza kasi 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ukamilishaji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miradi, pia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tutaendelea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Wataalam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ndani Pamoja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ununuzi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bomba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viwandani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ili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kukamilisha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mingi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mmoja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algn="just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highlight>
                <a:srgbClr val="FFFF00"/>
              </a:highlight>
            </a:endParaRPr>
          </a:p>
          <a:p>
            <a:endParaRPr lang="en-US" dirty="0"/>
          </a:p>
          <a:p>
            <a:endParaRPr lang="en-US" dirty="0">
              <a:cs typeface="Calibri" panose="020F050202020403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91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Asante!!</a:t>
            </a:r>
            <a:endParaRPr lang="ko-KR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sw-KE" altLang="ko-KR" dirty="0"/>
              <a:t>KWA KUMISIKILIZA</a:t>
            </a:r>
            <a:endParaRPr lang="en-US" altLang="ko-KR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8035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95486"/>
            <a:ext cx="1008112" cy="6480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hlinkClick r:id="rId4"/>
          </p:cNvPr>
          <p:cNvSpPr txBox="1"/>
          <p:nvPr/>
        </p:nvSpPr>
        <p:spPr>
          <a:xfrm>
            <a:off x="971600" y="195486"/>
            <a:ext cx="683518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MWISHO</a:t>
            </a:r>
            <a:endParaRPr lang="en-US" sz="2000" b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406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Box 8"/>
          <p:cNvSpPr/>
          <p:nvPr/>
        </p:nvSpPr>
        <p:spPr>
          <a:xfrm>
            <a:off x="1289785" y="204162"/>
            <a:ext cx="6679934" cy="5334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1. YALIYOMO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</p:txBody>
      </p:sp>
      <p:pic>
        <p:nvPicPr>
          <p:cNvPr id="280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40030"/>
            <a:ext cx="673000" cy="731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Picture 10" descr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210" y="166143"/>
            <a:ext cx="1097281" cy="533401"/>
          </a:xfrm>
          <a:prstGeom prst="rect">
            <a:avLst/>
          </a:prstGeom>
          <a:ln w="12700">
            <a:miter lim="400000"/>
          </a:ln>
        </p:spPr>
      </p:pic>
      <p:sp>
        <p:nvSpPr>
          <p:cNvPr id="283" name="TextBox 1"/>
          <p:cNvSpPr/>
          <p:nvPr/>
        </p:nvSpPr>
        <p:spPr>
          <a:xfrm>
            <a:off x="0" y="843559"/>
            <a:ext cx="9144000" cy="91441"/>
          </a:xfrm>
          <a:prstGeom prst="rect">
            <a:avLst/>
          </a:prstGeom>
          <a:blipFill>
            <a:blip r:embed="rId5"/>
          </a:blipFill>
          <a:ln w="12700">
            <a:miter lim="400000"/>
          </a:ln>
          <a:effectLst>
            <a:reflection stA="45000" endPos="40000" dir="5400000" sy="-100000" algn="bl" rotWithShape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87" name="Picture 14" descr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4881716"/>
            <a:ext cx="9144000" cy="28232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B1D2948-FF8F-9746-A895-B808F7D68DCA}"/>
              </a:ext>
            </a:extLst>
          </p:cNvPr>
          <p:cNvSpPr/>
          <p:nvPr/>
        </p:nvSpPr>
        <p:spPr>
          <a:xfrm>
            <a:off x="89210" y="843558"/>
            <a:ext cx="53971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Utangulizi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Majukumu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ya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RUWASA</a:t>
            </a: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2400" kern="0" dirty="0" err="1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Miradi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GB" sz="2400" kern="0" dirty="0" err="1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iliyotekelezwa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GB" sz="2400" kern="0" dirty="0" err="1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kwa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</a:t>
            </a:r>
            <a:r>
              <a:rPr lang="en-GB" sz="2400" kern="0" dirty="0" err="1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mwaka</a:t>
            </a:r>
            <a:r>
              <a:rPr lang="en-GB" sz="24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2021 - 2022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Miradi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iliyotekelezwa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na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Makandarasi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wa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Ndani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.</a:t>
            </a: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2400" kern="0" dirty="0" err="1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Miradi</a:t>
            </a:r>
            <a:r>
              <a:rPr lang="en-GB" sz="2400" kern="0" dirty="0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iliyotekelezwa</a:t>
            </a:r>
            <a:r>
              <a:rPr lang="en-GB" sz="2400" kern="0" dirty="0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lang="en-GB" sz="2400" kern="0" dirty="0" err="1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kwa</a:t>
            </a:r>
            <a:r>
              <a:rPr lang="en-GB" sz="2400" kern="0" dirty="0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 FA</a:t>
            </a: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Mafanikio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ya</a:t>
            </a: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 </a:t>
            </a: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Makandarasi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en-GB" sz="2400" kern="0" dirty="0" err="1">
                <a:solidFill>
                  <a:srgbClr val="000000"/>
                </a:solidFill>
                <a:latin typeface="Cambria" panose="02040503050406030204" pitchFamily="18" charset="0"/>
                <a:cs typeface="Arial"/>
                <a:sym typeface="Arial"/>
              </a:rPr>
              <a:t>Changamoto</a:t>
            </a:r>
            <a:endParaRPr lang="en-GB" sz="2400" kern="0" dirty="0">
              <a:solidFill>
                <a:srgbClr val="000000"/>
              </a:solidFill>
              <a:latin typeface="Cambria" panose="02040503050406030204" pitchFamily="18" charset="0"/>
              <a:cs typeface="Arial"/>
              <a:sym typeface="Arial"/>
            </a:endParaRPr>
          </a:p>
          <a:p>
            <a:pPr marL="457200" marR="0" lvl="0" indent="-4572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/>
                <a:sym typeface="Arial"/>
              </a:rPr>
              <a:t>Hitimisho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mbria" panose="02040503050406030204" pitchFamily="18" charset="0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F7EAB5E-46F3-654C-ADF0-B659C1B6D2F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206" y="1090357"/>
            <a:ext cx="3513584" cy="37913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974630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Picture 9" descr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1" y="40030"/>
            <a:ext cx="673000" cy="7315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Picture 10" descr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7210" y="166143"/>
            <a:ext cx="1097281" cy="533401"/>
          </a:xfrm>
          <a:prstGeom prst="rect">
            <a:avLst/>
          </a:prstGeom>
          <a:ln w="12700">
            <a:miter lim="400000"/>
          </a:ln>
        </p:spPr>
      </p:pic>
      <p:sp>
        <p:nvSpPr>
          <p:cNvPr id="302" name="TextBox 11">
            <a:hlinkClick r:id="rId5"/>
          </p:cNvPr>
          <p:cNvSpPr txBox="1"/>
          <p:nvPr/>
        </p:nvSpPr>
        <p:spPr>
          <a:xfrm>
            <a:off x="987986" y="-32241"/>
            <a:ext cx="6743746" cy="930166"/>
          </a:xfrm>
          <a:prstGeom prst="rect">
            <a:avLst/>
          </a:prstGeom>
          <a:ln w="12700">
            <a:miter lim="400000"/>
          </a:ln>
          <a:effectLst>
            <a:outerShdw blurRad="50800" dist="12700" dir="5400000" rotWithShape="0">
              <a:srgbClr val="000000">
                <a:alpha val="4313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>
            <a:lvl1pPr algn="ctr">
              <a:defRPr sz="45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45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TextBox 1"/>
          <p:cNvSpPr/>
          <p:nvPr/>
        </p:nvSpPr>
        <p:spPr>
          <a:xfrm>
            <a:off x="0" y="843559"/>
            <a:ext cx="9144000" cy="91441"/>
          </a:xfrm>
          <a:prstGeom prst="rect">
            <a:avLst/>
          </a:prstGeom>
          <a:blipFill>
            <a:blip r:embed="rId6"/>
          </a:blipFill>
          <a:ln w="12700">
            <a:miter lim="400000"/>
          </a:ln>
          <a:effectLst>
            <a:reflection stA="45000" endPos="40000" dir="5400000" sy="-100000" algn="bl" rotWithShape="0"/>
          </a:effectLst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04" name="TextBox 3"/>
          <p:cNvSpPr txBox="1"/>
          <p:nvPr/>
        </p:nvSpPr>
        <p:spPr>
          <a:xfrm>
            <a:off x="13093" y="1007006"/>
            <a:ext cx="8693537" cy="7898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33" b="1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endParaRPr kumimoji="0" sz="2133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Roman"/>
              <a:ea typeface="Times Roman"/>
              <a:cs typeface="Times Roman"/>
              <a:sym typeface="Times Roman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rgbClr val="021F43"/>
                </a:solidFill>
              </a:defRPr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Roman"/>
              <a:ea typeface="Times Roman"/>
              <a:cs typeface="Times Roman"/>
              <a:sym typeface="Times Roman"/>
            </a:endParaRP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>
                <a:solidFill>
                  <a:srgbClr val="021F43"/>
                </a:solidFill>
              </a:defRPr>
            </a:pP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Roman"/>
              <a:ea typeface="Times Roman"/>
              <a:cs typeface="Times Roman"/>
              <a:sym typeface="Times Roman"/>
            </a:endParaRPr>
          </a:p>
        </p:txBody>
      </p:sp>
      <p:pic>
        <p:nvPicPr>
          <p:cNvPr id="305" name="Picture 14" descr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4881716"/>
            <a:ext cx="9144000" cy="28232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D2CFB7D-52CF-DD44-9FBF-B7E527005717}"/>
              </a:ext>
            </a:extLst>
          </p:cNvPr>
          <p:cNvSpPr/>
          <p:nvPr/>
        </p:nvSpPr>
        <p:spPr>
          <a:xfrm>
            <a:off x="13093" y="965289"/>
            <a:ext cx="8693537" cy="687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 </a:t>
            </a:r>
          </a:p>
          <a:p>
            <a:pPr marL="0" marR="0" lvl="0" indent="0" algn="just" defTabSz="914400" rtl="0" eaLnBrk="1" fontAlgn="auto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264E7369-C5C2-9445-8761-F5A5E4255763}"/>
              </a:ext>
            </a:extLst>
          </p:cNvPr>
          <p:cNvSpPr/>
          <p:nvPr/>
        </p:nvSpPr>
        <p:spPr>
          <a:xfrm>
            <a:off x="987988" y="166143"/>
            <a:ext cx="6646943" cy="41190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2.UTANGULIZI - CHIMBUKO LA KUANZISHWA</a:t>
            </a:r>
          </a:p>
          <a:p>
            <a:pPr marL="457200" marR="0" lvl="0" indent="-45720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Arial"/>
              </a:rPr>
              <a:t>                                      RUWASA</a:t>
            </a:r>
            <a:endParaRPr kumimoji="0" lang="en-GB" sz="28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cs typeface="Arial" panose="020B0604020202020204" pitchFamily="34" charset="0"/>
              <a:sym typeface="Arial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" name="Rectangle 30">
            <a:extLst>
              <a:ext uri="{FF2B5EF4-FFF2-40B4-BE49-F238E27FC236}">
                <a16:creationId xmlns:a16="http://schemas.microsoft.com/office/drawing/2014/main" id="{0850663D-0C32-FC40-ACD9-15496025F1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16" y="1062772"/>
            <a:ext cx="981947" cy="35940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9276" tIns="49638" rIns="99276" bIns="49638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solidFill>
                    <a:srgbClr val="0000CC"/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Arial"/>
              </a:rPr>
              <a:t>WS&amp;S   Act No.12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solidFill>
                    <a:srgbClr val="0000CC"/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Arial"/>
              </a:rPr>
              <a:t>2009</a:t>
            </a:r>
            <a:endParaRPr kumimoji="0" lang="en-US" sz="2000" b="0" i="0" u="none" strike="noStrike" kern="0" cap="none" spc="0" normalizeH="0" baseline="0" noProof="0" dirty="0">
              <a:ln>
                <a:solidFill>
                  <a:srgbClr val="0000CC"/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  <a:sym typeface="Arial"/>
            </a:endParaRPr>
          </a:p>
        </p:txBody>
      </p:sp>
      <p:sp>
        <p:nvSpPr>
          <p:cNvPr id="16" name="Rectangle 31">
            <a:extLst>
              <a:ext uri="{FF2B5EF4-FFF2-40B4-BE49-F238E27FC236}">
                <a16:creationId xmlns:a16="http://schemas.microsoft.com/office/drawing/2014/main" id="{BFC0902E-95B4-184B-91C1-2B54A6D4B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9272" y="1079014"/>
            <a:ext cx="931214" cy="35777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 type="none" w="sm" len="sm"/>
            <a:tailEnd type="none" w="sm" len="sm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9276" tIns="49638" rIns="99276" bIns="49638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solidFill>
                    <a:srgbClr val="0000CC"/>
                  </a:solidFill>
                </a:ln>
                <a:solidFill>
                  <a:srgbClr val="00009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Arial"/>
              </a:rPr>
              <a:t>WS&amp;S Act No.5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solidFill>
                    <a:srgbClr val="0000CC"/>
                  </a:solidFill>
                </a:ln>
                <a:solidFill>
                  <a:srgbClr val="000099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+mn-cs"/>
                <a:sym typeface="Arial"/>
              </a:rPr>
              <a:t>2019</a:t>
            </a:r>
            <a:endParaRPr kumimoji="0" lang="en-US" sz="2000" b="0" i="0" u="none" strike="noStrike" kern="0" cap="none" spc="0" normalizeH="0" baseline="0" noProof="0" dirty="0">
              <a:ln>
                <a:solidFill>
                  <a:srgbClr val="0000CC"/>
                </a:solidFill>
              </a:ln>
              <a:solidFill>
                <a:srgbClr val="000099"/>
              </a:solidFill>
              <a:effectLst/>
              <a:uLnTx/>
              <a:uFillTx/>
              <a:latin typeface="Cambria" panose="02040503050406030204" pitchFamily="18" charset="0"/>
              <a:ea typeface="+mn-ea"/>
              <a:cs typeface="+mn-cs"/>
              <a:sym typeface="Arial"/>
            </a:endParaRPr>
          </a:p>
        </p:txBody>
      </p:sp>
      <p:sp>
        <p:nvSpPr>
          <p:cNvPr id="17" name="AutoShape 29">
            <a:extLst>
              <a:ext uri="{FF2B5EF4-FFF2-40B4-BE49-F238E27FC236}">
                <a16:creationId xmlns:a16="http://schemas.microsoft.com/office/drawing/2014/main" id="{007CA762-9945-544D-ABB6-094BEC2AF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1459" y="1041940"/>
            <a:ext cx="6871816" cy="3668921"/>
          </a:xfrm>
          <a:prstGeom prst="rightArrow">
            <a:avLst>
              <a:gd name="adj1" fmla="val 90318"/>
              <a:gd name="adj2" fmla="val 27963"/>
            </a:avLst>
          </a:prstGeom>
          <a:solidFill>
            <a:schemeClr val="accent6">
              <a:lumMod val="20000"/>
              <a:lumOff val="80000"/>
            </a:schemeClr>
          </a:solidFill>
          <a:ln w="76200">
            <a:solidFill>
              <a:srgbClr val="0070C0"/>
            </a:solidFill>
            <a:miter lim="800000"/>
            <a:headEnd type="none" w="sm" len="sm"/>
            <a:tailEnd type="none" w="sm" len="sm"/>
          </a:ln>
        </p:spPr>
        <p:txBody>
          <a:bodyPr lIns="99276" tIns="49638" rIns="99276" bIns="49638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Calibri"/>
              <a:sym typeface="Helvetica"/>
            </a:endParaRPr>
          </a:p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ahoma" pitchFamily="34" charset="0"/>
              <a:ea typeface="Tahoma" pitchFamily="34" charset="0"/>
              <a:cs typeface="Tahoma" pitchFamily="34" charset="0"/>
              <a:sym typeface="Helvetica"/>
            </a:endParaRPr>
          </a:p>
          <a:p>
            <a:pPr marL="342900" marR="0" lvl="0" indent="-3429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Tahoma" pitchFamily="34" charset="0"/>
              <a:cs typeface="Arial" panose="020B0604020202020204" pitchFamily="34" charset="0"/>
              <a:sym typeface="Helvetica"/>
            </a:endParaRPr>
          </a:p>
          <a:p>
            <a:pPr marL="342900" marR="0" lvl="0" indent="-3429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Huduma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ya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maji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usafi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mazingira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vijijini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isiyotosheleza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isiyokuwa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endelevu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 (SDG </a:t>
            </a:r>
            <a:r>
              <a:rPr kumimoji="0" lang="en-US" sz="1950" b="0" i="0" u="none" strike="noStrike" kern="0" cap="none" spc="0" normalizeH="0" baseline="0" noProof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No 6 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Arial" panose="020B0604020202020204" pitchFamily="34" charset="0"/>
                <a:sym typeface="Helvetica"/>
              </a:rPr>
              <a:t>Africa 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Agenda).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Changamoto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zilikuwa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ni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pamoja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na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uwajibikaji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wa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kitaasisi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,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weledi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wa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watumishi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na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huduma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ya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maji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kutokuwa</a:t>
            </a:r>
            <a:r>
              <a:rPr kumimoji="0" lang="en-US" sz="195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 </a:t>
            </a:r>
            <a:r>
              <a:rPr kumimoji="0" lang="en-US" sz="195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endelevu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mbria" panose="02040503050406030204" pitchFamily="18" charset="0"/>
                <a:ea typeface="Tahoma" pitchFamily="34" charset="0"/>
                <a:cs typeface="Tahoma" pitchFamily="34" charset="0"/>
                <a:sym typeface="Helvetica"/>
              </a:rPr>
              <a:t>.</a:t>
            </a:r>
          </a:p>
          <a:p>
            <a:pPr marL="342900" marR="0" lvl="0" indent="-3429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endParaRPr kumimoji="0" lang="en-US" sz="195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Tahoma" pitchFamily="34" charset="0"/>
              <a:cs typeface="Tahoma" pitchFamily="34" charset="0"/>
              <a:sym typeface="Helvetica"/>
            </a:endParaRPr>
          </a:p>
          <a:p>
            <a:pPr marL="342900" marR="0" lvl="0" indent="-34290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Majukumu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uwajibikaji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watumishi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sekta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ya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maji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kwa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ngazi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za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Mikoa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Wilaya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haukuwa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ukisimamiwa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moja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kwa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moja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Wizara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yenye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dhamana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na</a:t>
            </a:r>
            <a:r>
              <a:rPr kumimoji="0" lang="en-US" sz="19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 </a:t>
            </a:r>
            <a:r>
              <a:rPr kumimoji="0" lang="en-US" sz="195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  <a:cs typeface="Arial" panose="020B0604020202020204" pitchFamily="34" charset="0"/>
                <a:sym typeface="Helvetica"/>
              </a:rPr>
              <a:t>maji</a:t>
            </a:r>
            <a:endParaRPr kumimoji="0" lang="en-US" sz="19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 panose="020B0604020202020204" pitchFamily="34" charset="0"/>
              <a:sym typeface="Helvetica"/>
            </a:endParaRPr>
          </a:p>
          <a:p>
            <a:pPr marL="0" marR="0" lvl="0" indent="0" algn="just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mbria" panose="02040503050406030204" pitchFamily="18" charset="0"/>
              <a:ea typeface="Tahoma" pitchFamily="34" charset="0"/>
              <a:cs typeface="Tahoma" pitchFamily="34" charset="0"/>
              <a:sym typeface="Helvetica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ea typeface="Tahoma" pitchFamily="34" charset="0"/>
              <a:cs typeface="Calibri"/>
              <a:sym typeface="Helvetica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Tahoma" pitchFamily="34" charset="0"/>
              <a:cs typeface="Tahoma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5952070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1591" y="1192"/>
          <a:ext cx="1587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1" imgW="360" imgH="360" progId="">
                  <p:embed/>
                </p:oleObj>
              </mc:Choice>
              <mc:Fallback>
                <p:oleObj name="think-cell Slide" r:id="rId41" imgW="360" imgH="360" progId="">
                  <p:embed/>
                  <p:pic>
                    <p:nvPicPr>
                      <p:cNvPr id="1026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1" y="1192"/>
                        <a:ext cx="1587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7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22238" y="2"/>
            <a:ext cx="8107362" cy="573881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>
                <a:ea typeface="+mj-ea"/>
              </a:rPr>
              <a:t> </a:t>
            </a:r>
            <a:r>
              <a:rPr lang="en-GB" dirty="0" err="1">
                <a:ea typeface="+mj-ea"/>
              </a:rPr>
              <a:t>Majukumu</a:t>
            </a:r>
            <a:r>
              <a:rPr lang="en-GB" dirty="0">
                <a:ea typeface="+mj-ea"/>
              </a:rPr>
              <a:t> </a:t>
            </a:r>
            <a:r>
              <a:rPr lang="en-GB" dirty="0" err="1">
                <a:ea typeface="+mj-ea"/>
              </a:rPr>
              <a:t>ya</a:t>
            </a:r>
            <a:r>
              <a:rPr lang="en-GB" dirty="0">
                <a:ea typeface="+mj-ea"/>
              </a:rPr>
              <a:t> RUWASA</a:t>
            </a:r>
            <a:endParaRPr lang="en-MY" dirty="0">
              <a:ea typeface="+mj-ea"/>
            </a:endParaRPr>
          </a:p>
        </p:txBody>
      </p:sp>
      <p:sp>
        <p:nvSpPr>
          <p:cNvPr id="164" name="AutoShape 1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V="1">
            <a:off x="1730378" y="1385888"/>
            <a:ext cx="2155825" cy="2271713"/>
          </a:xfrm>
          <a:custGeom>
            <a:avLst/>
            <a:gdLst>
              <a:gd name="T0" fmla="*/ 453 w 21600"/>
              <a:gd name="T1" fmla="*/ 728 h 21600"/>
              <a:gd name="T2" fmla="*/ 236 w 21600"/>
              <a:gd name="T3" fmla="*/ 1456 h 21600"/>
              <a:gd name="T4" fmla="*/ 19 w 21600"/>
              <a:gd name="T5" fmla="*/ 728 h 21600"/>
              <a:gd name="T6" fmla="*/ 23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700 w 21600"/>
              <a:gd name="T13" fmla="*/ 2685 h 21600"/>
              <a:gd name="T14" fmla="*/ 18900 w 21600"/>
              <a:gd name="T15" fmla="*/ 1891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84" y="21600"/>
                </a:lnTo>
                <a:lnTo>
                  <a:pt x="19816" y="21600"/>
                </a:lnTo>
                <a:lnTo>
                  <a:pt x="21600" y="0"/>
                </a:lnTo>
                <a:close/>
              </a:path>
            </a:pathLst>
          </a:custGeom>
          <a:gradFill flip="none" rotWithShape="1">
            <a:gsLst>
              <a:gs pos="4832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65" name="AutoShape 23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V="1">
            <a:off x="5410200" y="1385888"/>
            <a:ext cx="2203450" cy="2271713"/>
          </a:xfrm>
          <a:custGeom>
            <a:avLst/>
            <a:gdLst>
              <a:gd name="T0" fmla="*/ 453 w 21600"/>
              <a:gd name="T1" fmla="*/ 728 h 21600"/>
              <a:gd name="T2" fmla="*/ 236 w 21600"/>
              <a:gd name="T3" fmla="*/ 1456 h 21600"/>
              <a:gd name="T4" fmla="*/ 19 w 21600"/>
              <a:gd name="T5" fmla="*/ 728 h 21600"/>
              <a:gd name="T6" fmla="*/ 236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700 w 21600"/>
              <a:gd name="T13" fmla="*/ 2685 h 21600"/>
              <a:gd name="T14" fmla="*/ 18900 w 21600"/>
              <a:gd name="T15" fmla="*/ 1891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784" y="21600"/>
                </a:lnTo>
                <a:lnTo>
                  <a:pt x="19816" y="21600"/>
                </a:lnTo>
                <a:lnTo>
                  <a:pt x="21600" y="0"/>
                </a:lnTo>
                <a:close/>
              </a:path>
            </a:pathLst>
          </a:custGeom>
          <a:gradFill flip="none" rotWithShape="1">
            <a:gsLst>
              <a:gs pos="48320">
                <a:schemeClr val="bg1"/>
              </a:gs>
              <a:gs pos="0">
                <a:schemeClr val="accent1"/>
              </a:gs>
              <a:gs pos="100000">
                <a:schemeClr val="accent1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030" name="TextBox 16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982791" y="1570436"/>
            <a:ext cx="17113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MIUNDOMBINU </a:t>
            </a:r>
            <a:endParaRPr kumimoji="0" lang="ms-MY" altLang="en-US" sz="18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7" name="AutoShape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760541" y="1370410"/>
            <a:ext cx="2073275" cy="9882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320">
                <a:schemeClr val="bg1">
                  <a:lumMod val="85000"/>
                </a:schemeClr>
              </a:gs>
              <a:gs pos="0">
                <a:schemeClr val="accent3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68" name="AutoShape 1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641478" y="3674270"/>
            <a:ext cx="2403475" cy="97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320">
                <a:schemeClr val="bg1">
                  <a:lumMod val="85000"/>
                </a:schemeClr>
              </a:gs>
              <a:gs pos="0">
                <a:schemeClr val="accent3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69" name="AutoShape 2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461003" y="1370410"/>
            <a:ext cx="2125663" cy="9882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320">
                <a:schemeClr val="bg1">
                  <a:lumMod val="85000"/>
                </a:schemeClr>
              </a:gs>
              <a:gs pos="0">
                <a:schemeClr val="accent3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70" name="AutoShape 27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246688" y="3674270"/>
            <a:ext cx="2457450" cy="9763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320">
                <a:schemeClr val="bg1">
                  <a:lumMod val="85000"/>
                </a:schemeClr>
              </a:gs>
              <a:gs pos="0">
                <a:schemeClr val="accent3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9" tIns="72009" rIns="72009" bIns="72009" anchor="ctr"/>
          <a:lstStyle/>
          <a:p>
            <a:pPr marL="0" marR="0" lvl="0" indent="0" algn="l" defTabSz="912717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>
              <a:ln>
                <a:noFill/>
              </a:ln>
              <a:solidFill>
                <a:srgbClr val="0066CC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171" name="AutoShape 3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16200000">
            <a:off x="4218433" y="-2273498"/>
            <a:ext cx="701279" cy="6591300"/>
          </a:xfrm>
          <a:prstGeom prst="homePlate">
            <a:avLst>
              <a:gd name="adj" fmla="val 80611"/>
            </a:avLst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2" name="AutoShape 3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16200000">
            <a:off x="4289625" y="-2231430"/>
            <a:ext cx="558404" cy="6454775"/>
          </a:xfrm>
          <a:prstGeom prst="homePlate">
            <a:avLst>
              <a:gd name="adj" fmla="val 89657"/>
            </a:avLst>
          </a:prstGeom>
          <a:gradFill>
            <a:gsLst>
              <a:gs pos="0">
                <a:schemeClr val="bg1"/>
              </a:gs>
              <a:gs pos="49000">
                <a:schemeClr val="accent1"/>
              </a:gs>
            </a:gsLst>
            <a:lin ang="0" scaled="1"/>
          </a:gradFill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3" name="Rectangle 24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359877" y="3792783"/>
            <a:ext cx="6547338" cy="10239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042" name="Rectangle 1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970216" y="814388"/>
            <a:ext cx="3171825" cy="65484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/>
          <a:lstStyle/>
          <a:p>
            <a:pPr marL="341313" marR="0" lvl="0" indent="-341313" algn="ctr" defTabSz="911225" rtl="0" eaLnBrk="1" fontAlgn="auto" latinLnBrk="0" hangingPunct="0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85%</a:t>
            </a:r>
            <a:b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-US" alt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Maji</a:t>
            </a: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alt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Bombani</a:t>
            </a:r>
            <a:r>
              <a:rPr kumimoji="0" lang="en-US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2025</a:t>
            </a:r>
            <a:endParaRPr kumimoji="0" lang="en-US" altLang="ko-KR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75" name="Rectangle 2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900113" y="3936206"/>
            <a:ext cx="1922462" cy="571500"/>
          </a:xfrm>
          <a:prstGeom prst="rect">
            <a:avLst/>
          </a:prstGeom>
          <a:gradFill flip="none" rotWithShape="1">
            <a:gsLst>
              <a:gs pos="51000">
                <a:srgbClr val="E3F0FD"/>
              </a:gs>
              <a:gs pos="0">
                <a:schemeClr val="accent1"/>
              </a:gs>
              <a:gs pos="100000">
                <a:schemeClr val="accent1"/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6" name="Rectangle 2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971801" y="3936206"/>
            <a:ext cx="1552575" cy="571500"/>
          </a:xfrm>
          <a:prstGeom prst="rect">
            <a:avLst/>
          </a:prstGeom>
          <a:gradFill flip="none" rotWithShape="1">
            <a:gsLst>
              <a:gs pos="51000">
                <a:srgbClr val="E3F0FD"/>
              </a:gs>
              <a:gs pos="0">
                <a:schemeClr val="accent1"/>
              </a:gs>
              <a:gs pos="100000">
                <a:schemeClr val="accent1"/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7" name="Rectangle 2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695828" y="3936206"/>
            <a:ext cx="1552575" cy="571500"/>
          </a:xfrm>
          <a:prstGeom prst="rect">
            <a:avLst/>
          </a:prstGeom>
          <a:gradFill flip="none" rotWithShape="1">
            <a:gsLst>
              <a:gs pos="51000">
                <a:srgbClr val="E3F0FD"/>
              </a:gs>
              <a:gs pos="0">
                <a:schemeClr val="accent1"/>
              </a:gs>
              <a:gs pos="100000">
                <a:schemeClr val="accent1"/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8" name="Rectangle 24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448428" y="3936206"/>
            <a:ext cx="1552575" cy="571500"/>
          </a:xfrm>
          <a:prstGeom prst="rect">
            <a:avLst/>
          </a:prstGeom>
          <a:gradFill flip="none" rotWithShape="1">
            <a:gsLst>
              <a:gs pos="51000">
                <a:srgbClr val="E3F0FD"/>
              </a:gs>
              <a:gs pos="0">
                <a:schemeClr val="accent1"/>
              </a:gs>
              <a:gs pos="100000">
                <a:schemeClr val="accent1"/>
              </a:gs>
            </a:gsLst>
            <a:lin ang="16200000" scaled="1"/>
            <a:tileRect/>
          </a:gradFill>
          <a:ln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79" name="Rectangle 2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449263" y="4514851"/>
            <a:ext cx="8369300" cy="510777"/>
          </a:xfrm>
          <a:prstGeom prst="rect">
            <a:avLst/>
          </a:prstGeom>
          <a:solidFill>
            <a:schemeClr val="accent1"/>
          </a:soli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Arial" pitchFamily="34" charset="0"/>
              <a:sym typeface="Arial"/>
            </a:endParaRPr>
          </a:p>
        </p:txBody>
      </p:sp>
      <p:sp>
        <p:nvSpPr>
          <p:cNvPr id="180" name="Oval 179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754188" y="2076450"/>
            <a:ext cx="228600" cy="1714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1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sp>
        <p:nvSpPr>
          <p:cNvPr id="181" name="Oval 180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1635125" y="3188494"/>
            <a:ext cx="228600" cy="1714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3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sp>
        <p:nvSpPr>
          <p:cNvPr id="182" name="Oval 181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657600" y="3818335"/>
            <a:ext cx="228600" cy="171450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2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sp>
        <p:nvSpPr>
          <p:cNvPr id="183" name="Oval 182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384800" y="3818335"/>
            <a:ext cx="228600" cy="171450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3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sp>
        <p:nvSpPr>
          <p:cNvPr id="184" name="Oval 183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7110413" y="3818335"/>
            <a:ext cx="228600" cy="171450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4</a:t>
            </a:r>
          </a:p>
        </p:txBody>
      </p:sp>
      <p:sp>
        <p:nvSpPr>
          <p:cNvPr id="1053" name="Rectangle 286"/>
          <p:cNvSpPr>
            <a:spLocks noChangeArrowheads="1"/>
          </p:cNvSpPr>
          <p:nvPr>
            <p:custDataLst>
              <p:tags r:id="rId24"/>
            </p:custDataLst>
          </p:nvPr>
        </p:nvSpPr>
        <p:spPr bwMode="gray">
          <a:xfrm>
            <a:off x="4705353" y="3904061"/>
            <a:ext cx="145891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 anchorCtr="1">
            <a:spAutoFit/>
          </a:bodyPr>
          <a:lstStyle/>
          <a:p>
            <a:pPr marL="0" marR="0" lvl="0" indent="0" algn="ctr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Mfumo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upimaji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uwajibikaji</a:t>
            </a:r>
            <a:endParaRPr kumimoji="0" lang="en-US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4" name="Rectangle 286"/>
          <p:cNvSpPr>
            <a:spLocks noChangeArrowheads="1"/>
          </p:cNvSpPr>
          <p:nvPr>
            <p:custDataLst>
              <p:tags r:id="rId25"/>
            </p:custDataLst>
          </p:nvPr>
        </p:nvSpPr>
        <p:spPr bwMode="gray">
          <a:xfrm>
            <a:off x="3076578" y="3904061"/>
            <a:ext cx="1350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 anchorCtr="1">
            <a:spAutoFit/>
          </a:bodyPr>
          <a:lstStyle/>
          <a:p>
            <a:pPr marL="0" marR="0" lvl="0" indent="0" algn="ctr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Mfumo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mzuri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ufuatiliaji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tathmini</a:t>
            </a:r>
            <a:endParaRPr kumimoji="0" lang="en-US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5" name="Rectangle 286"/>
          <p:cNvSpPr>
            <a:spLocks noChangeArrowheads="1"/>
          </p:cNvSpPr>
          <p:nvPr>
            <p:custDataLst>
              <p:tags r:id="rId26"/>
            </p:custDataLst>
          </p:nvPr>
        </p:nvSpPr>
        <p:spPr bwMode="gray">
          <a:xfrm>
            <a:off x="1000125" y="3895177"/>
            <a:ext cx="1771653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1">
            <a:spAutoFit/>
          </a:bodyPr>
          <a:lstStyle/>
          <a:p>
            <a:pPr marL="0" marR="0" lvl="0" indent="0" algn="ctr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Rasilimali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watu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yenye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uwezo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na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weledi</a:t>
            </a:r>
            <a:endParaRPr kumimoji="0" lang="en-GB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56" name="Rectangle 286"/>
          <p:cNvSpPr>
            <a:spLocks noChangeArrowheads="1"/>
          </p:cNvSpPr>
          <p:nvPr>
            <p:custDataLst>
              <p:tags r:id="rId27"/>
            </p:custDataLst>
          </p:nvPr>
        </p:nvSpPr>
        <p:spPr bwMode="gray">
          <a:xfrm>
            <a:off x="6548441" y="3904061"/>
            <a:ext cx="175735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1">
            <a:spAutoFit/>
          </a:bodyPr>
          <a:lstStyle/>
          <a:p>
            <a:pPr marL="0" marR="0" lvl="0" indent="0" algn="ctr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Ushirikiano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kati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TAMISEMI NA RUWASA</a:t>
            </a:r>
          </a:p>
        </p:txBody>
      </p:sp>
      <p:sp>
        <p:nvSpPr>
          <p:cNvPr id="1057" name="TextBox 195"/>
          <p:cNvSpPr txBox="1"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4267203" y="4485086"/>
            <a:ext cx="28432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ms-MY" altLang="en-US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viwezeshi</a:t>
            </a:r>
          </a:p>
        </p:txBody>
      </p:sp>
      <p:sp>
        <p:nvSpPr>
          <p:cNvPr id="197" name="Oval 196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1687513" y="2667000"/>
            <a:ext cx="228600" cy="1714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9pPr>
          </a:lstStyle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  <a:sym typeface="Arial"/>
              </a:rPr>
              <a:t>2</a:t>
            </a: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  <a:sym typeface="Arial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410200" y="1869278"/>
            <a:ext cx="2057400" cy="455194"/>
            <a:chOff x="5410786" y="2679700"/>
            <a:chExt cx="2056814" cy="411375"/>
          </a:xfrm>
        </p:grpSpPr>
        <p:sp>
          <p:nvSpPr>
            <p:cNvPr id="1081" name="Rectangle 286"/>
            <p:cNvSpPr>
              <a:spLocks noChangeArrowheads="1"/>
            </p:cNvSpPr>
            <p:nvPr/>
          </p:nvSpPr>
          <p:spPr bwMode="gray">
            <a:xfrm>
              <a:off x="5699629" y="2701667"/>
              <a:ext cx="1767971" cy="389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l" defTabSz="91281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GB" alt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Uundaji</a:t>
              </a:r>
              <a:r>
                <a:rPr kumimoji="0" lang="en-GB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na</a:t>
              </a:r>
              <a:r>
                <a:rPr kumimoji="0" lang="en-GB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Usajili</a:t>
              </a:r>
              <a:r>
                <a:rPr kumimoji="0" lang="en-GB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wa</a:t>
              </a:r>
              <a:r>
                <a:rPr kumimoji="0" lang="en-GB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CBWSOs</a:t>
              </a:r>
              <a:endParaRPr kumimoji="0" lang="en-US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2" name="Oval 201"/>
            <p:cNvSpPr>
              <a:spLocks noChangeArrowheads="1"/>
            </p:cNvSpPr>
            <p:nvPr>
              <p:custDataLst>
                <p:tags r:id="rId39"/>
              </p:custDataLst>
            </p:nvPr>
          </p:nvSpPr>
          <p:spPr bwMode="auto">
            <a:xfrm>
              <a:off x="5410786" y="2679700"/>
              <a:ext cx="228535" cy="229190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lIns="91430" tIns="45716" rIns="91430" bIns="45716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ea typeface="ＭＳ Ｐゴシック" pitchFamily="34" charset="-128"/>
                  <a:cs typeface="Arial"/>
                  <a:sym typeface="Arial"/>
                </a:rPr>
                <a:t>1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349876" y="2950369"/>
            <a:ext cx="2359025" cy="601266"/>
            <a:chOff x="5349826" y="3937457"/>
            <a:chExt cx="2359074" cy="229072"/>
          </a:xfrm>
        </p:grpSpPr>
        <p:sp>
          <p:nvSpPr>
            <p:cNvPr id="1079" name="Rectangle 286"/>
            <p:cNvSpPr>
              <a:spLocks noChangeArrowheads="1"/>
            </p:cNvSpPr>
            <p:nvPr>
              <p:custDataLst>
                <p:tags r:id="rId37"/>
              </p:custDataLst>
            </p:nvPr>
          </p:nvSpPr>
          <p:spPr bwMode="gray">
            <a:xfrm>
              <a:off x="5638757" y="3959415"/>
              <a:ext cx="2070143" cy="187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l" defTabSz="91281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Ufuatiliaji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,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Udhibiti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na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tathimini</a:t>
              </a:r>
              <a:endPara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3" name="Oval 202"/>
            <p:cNvSpPr>
              <a:spLocks noChangeArrowheads="1"/>
            </p:cNvSpPr>
            <p:nvPr>
              <p:custDataLst>
                <p:tags r:id="rId38"/>
              </p:custDataLst>
            </p:nvPr>
          </p:nvSpPr>
          <p:spPr bwMode="auto">
            <a:xfrm>
              <a:off x="5349826" y="3937457"/>
              <a:ext cx="228605" cy="229072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lIns="91430" tIns="45716" rIns="91430" bIns="45716" anchor="ctr"/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ea typeface="ＭＳ Ｐゴシック" pitchFamily="34" charset="-128"/>
                  <a:cs typeface="Arial"/>
                  <a:sym typeface="Arial"/>
                </a:rPr>
                <a:t>3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endParaRPr>
            </a:p>
          </p:txBody>
        </p:sp>
      </p:grp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372100" y="2436024"/>
            <a:ext cx="2171700" cy="508848"/>
            <a:chOff x="5372686" y="3340100"/>
            <a:chExt cx="2171114" cy="681196"/>
          </a:xfrm>
        </p:grpSpPr>
        <p:sp>
          <p:nvSpPr>
            <p:cNvPr id="1077" name="Rectangle 286"/>
            <p:cNvSpPr>
              <a:spLocks noChangeArrowheads="1"/>
            </p:cNvSpPr>
            <p:nvPr>
              <p:custDataLst>
                <p:tags r:id="rId35"/>
              </p:custDataLst>
            </p:nvPr>
          </p:nvSpPr>
          <p:spPr bwMode="gray">
            <a:xfrm>
              <a:off x="5601224" y="3362061"/>
              <a:ext cx="1942576" cy="659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0" marR="0" lvl="0" indent="0" algn="l" defTabSz="912813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2960"/>
                </a:buClr>
                <a:buSzTx/>
                <a:buFontTx/>
                <a:buNone/>
                <a:tabLst/>
                <a:defRPr/>
              </a:pPr>
              <a:r>
                <a:rPr kumimoji="0" lang="en-GB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Kujengea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</a:t>
              </a:r>
              <a:r>
                <a:rPr kumimoji="0" lang="en-GB" alt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uwezo</a:t>
              </a:r>
              <a:r>
                <a:rPr kumimoji="0" lang="en-GB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CBWSOs</a:t>
              </a:r>
              <a:endPara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04" name="Oval 203"/>
            <p:cNvSpPr>
              <a:spLocks noChangeArrowheads="1"/>
            </p:cNvSpPr>
            <p:nvPr>
              <p:custDataLst>
                <p:tags r:id="rId36"/>
              </p:custDataLst>
            </p:nvPr>
          </p:nvSpPr>
          <p:spPr bwMode="auto">
            <a:xfrm>
              <a:off x="5372686" y="3340100"/>
              <a:ext cx="228538" cy="229521"/>
            </a:xfrm>
            <a:prstGeom prst="ellipse">
              <a:avLst/>
            </a:pr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none" lIns="91430" tIns="45716" rIns="91430" bIns="45716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5pPr>
              <a:lvl6pPr marL="22860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6pPr>
              <a:lvl7pPr marL="27432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7pPr>
              <a:lvl8pPr marL="32004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8pPr>
              <a:lvl9pPr marL="3657600" algn="l" defTabSz="914400" rtl="0" eaLnBrk="1" latinLnBrk="0" hangingPunct="1">
                <a:defRPr sz="1200" kern="1200">
                  <a:solidFill>
                    <a:schemeClr val="tx1"/>
                  </a:solidFill>
                  <a:latin typeface="Arial" charset="0"/>
                  <a:ea typeface="ＭＳ Ｐゴシック" pitchFamily="34" charset="-128"/>
                  <a:cs typeface="Arial" charset="0"/>
                </a:defRPr>
              </a:lvl9pPr>
            </a:lstStyle>
            <a:p>
              <a:pPr marL="0" marR="0" lvl="0" indent="0" algn="ctr" defTabSz="9144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66CC"/>
                  </a:solidFill>
                  <a:effectLst/>
                  <a:uLnTx/>
                  <a:uFillTx/>
                  <a:latin typeface="Arial" charset="0"/>
                  <a:ea typeface="ＭＳ Ｐゴシック" pitchFamily="34" charset="-128"/>
                  <a:cs typeface="Arial" charset="0"/>
                  <a:sym typeface="Arial"/>
                </a:rPr>
                <a:t>2</a:t>
              </a:r>
              <a:endPara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  <a:sym typeface="Arial"/>
              </a:endParaRPr>
            </a:p>
          </p:txBody>
        </p:sp>
      </p:grpSp>
      <p:sp>
        <p:nvSpPr>
          <p:cNvPr id="207" name="Oval 206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931988" y="3818335"/>
            <a:ext cx="228600" cy="171450"/>
          </a:xfrm>
          <a:prstGeom prst="ellipse">
            <a:avLst/>
          </a:prstGeom>
          <a:solidFill>
            <a:schemeClr val="accent4"/>
          </a:solidFill>
          <a:ln w="19050">
            <a:solidFill>
              <a:schemeClr val="bg1"/>
            </a:solidFill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lIns="91430" tIns="45716" rIns="91430" bIns="45716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 pitchFamily="34" charset="-128"/>
                <a:cs typeface="Arial"/>
                <a:sym typeface="Arial"/>
              </a:rPr>
              <a:t>1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 pitchFamily="34" charset="-128"/>
              <a:cs typeface="Arial"/>
              <a:sym typeface="Arial"/>
            </a:endParaRPr>
          </a:p>
        </p:txBody>
      </p:sp>
      <p:cxnSp>
        <p:nvCxnSpPr>
          <p:cNvPr id="211" name="Straight Connector 210"/>
          <p:cNvCxnSpPr>
            <a:cxnSpLocks/>
          </p:cNvCxnSpPr>
          <p:nvPr/>
        </p:nvCxnSpPr>
        <p:spPr>
          <a:xfrm>
            <a:off x="5580063" y="2895600"/>
            <a:ext cx="1782762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>
            <a:cxnSpLocks/>
          </p:cNvCxnSpPr>
          <p:nvPr/>
        </p:nvCxnSpPr>
        <p:spPr>
          <a:xfrm>
            <a:off x="5651500" y="2356247"/>
            <a:ext cx="1784350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" name="Rectangle 286"/>
          <p:cNvSpPr>
            <a:spLocks noChangeArrowheads="1"/>
          </p:cNvSpPr>
          <p:nvPr>
            <p:custDataLst>
              <p:tags r:id="rId31"/>
            </p:custDataLst>
          </p:nvPr>
        </p:nvSpPr>
        <p:spPr bwMode="gray">
          <a:xfrm>
            <a:off x="2047875" y="3136106"/>
            <a:ext cx="16462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l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Ujenzi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miradi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mipya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</a:t>
            </a:r>
            <a:r>
              <a:rPr kumimoji="0" lang="en-GB" alt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Vyanzo</a:t>
            </a: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)</a:t>
            </a:r>
          </a:p>
        </p:txBody>
      </p:sp>
      <p:sp>
        <p:nvSpPr>
          <p:cNvPr id="1066" name="Rectangle 286"/>
          <p:cNvSpPr>
            <a:spLocks noChangeArrowheads="1"/>
          </p:cNvSpPr>
          <p:nvPr>
            <p:custDataLst>
              <p:tags r:id="rId32"/>
            </p:custDataLst>
          </p:nvPr>
        </p:nvSpPr>
        <p:spPr bwMode="gray">
          <a:xfrm>
            <a:off x="2047875" y="1869282"/>
            <a:ext cx="16462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l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Kuongeza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mtandao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kwa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Skimu</a:t>
            </a:r>
            <a:r>
              <a:rPr kumimoji="0" lang="en-GB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zilizopo</a:t>
            </a:r>
            <a:endParaRPr kumimoji="0" lang="en-GB" alt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67" name="Rectangle 214"/>
          <p:cNvSpPr>
            <a:spLocks noChangeArrowheads="1"/>
          </p:cNvSpPr>
          <p:nvPr>
            <p:custDataLst>
              <p:tags r:id="rId33"/>
            </p:custDataLst>
          </p:nvPr>
        </p:nvSpPr>
        <p:spPr bwMode="gray">
          <a:xfrm>
            <a:off x="2047875" y="2518173"/>
            <a:ext cx="164623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l" defTabSz="911225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Ukarabati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wa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Skimu</a:t>
            </a:r>
            <a:r>
              <a:rPr kumimoji="0" lang="en-GB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GB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zilizopo</a:t>
            </a:r>
            <a:endParaRPr kumimoji="0" lang="en-GB" altLang="en-US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216" name="Straight Connector 215"/>
          <p:cNvCxnSpPr>
            <a:cxnSpLocks/>
          </p:cNvCxnSpPr>
          <p:nvPr/>
        </p:nvCxnSpPr>
        <p:spPr>
          <a:xfrm>
            <a:off x="1984378" y="3013472"/>
            <a:ext cx="1647825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216"/>
          <p:cNvCxnSpPr>
            <a:cxnSpLocks/>
          </p:cNvCxnSpPr>
          <p:nvPr/>
        </p:nvCxnSpPr>
        <p:spPr>
          <a:xfrm>
            <a:off x="1984378" y="2491979"/>
            <a:ext cx="1647825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cxnSpLocks/>
          </p:cNvCxnSpPr>
          <p:nvPr/>
        </p:nvCxnSpPr>
        <p:spPr>
          <a:xfrm>
            <a:off x="1984378" y="1828800"/>
            <a:ext cx="1647825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cxnSpLocks/>
          </p:cNvCxnSpPr>
          <p:nvPr/>
        </p:nvCxnSpPr>
        <p:spPr>
          <a:xfrm>
            <a:off x="5619750" y="1828800"/>
            <a:ext cx="1784350" cy="0"/>
          </a:xfrm>
          <a:prstGeom prst="line">
            <a:avLst/>
          </a:prstGeom>
          <a:ln w="12700" cap="sq" cmpd="sng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2" name="Rectangle 286"/>
          <p:cNvSpPr>
            <a:spLocks noChangeArrowheads="1"/>
          </p:cNvSpPr>
          <p:nvPr>
            <p:custDataLst>
              <p:tags r:id="rId34"/>
            </p:custDataLst>
          </p:nvPr>
        </p:nvSpPr>
        <p:spPr bwMode="gray">
          <a:xfrm>
            <a:off x="5715000" y="1537099"/>
            <a:ext cx="1600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ctr" defTabSz="912813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960"/>
              </a:buClr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UENDELEVU </a:t>
            </a:r>
            <a:endParaRPr kumimoji="0" lang="en-US" altLang="en-US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0" name="Isosceles Triangle 59"/>
          <p:cNvSpPr/>
          <p:nvPr/>
        </p:nvSpPr>
        <p:spPr>
          <a:xfrm>
            <a:off x="8229600" y="171450"/>
            <a:ext cx="609600" cy="114300"/>
          </a:xfrm>
          <a:prstGeom prst="triangle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ms-MY" sz="10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305800" y="285750"/>
            <a:ext cx="152400" cy="171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ms-MY" sz="10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8610600" y="285750"/>
            <a:ext cx="152400" cy="1714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ms-MY" sz="10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229600" y="457200"/>
            <a:ext cx="609600" cy="57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ms-MY" sz="10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Arial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31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66142"/>
            <a:ext cx="1008112" cy="643428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98477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norm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2.0 MIRADI INAYOTEKELEZWA KWA MWAKA 2021-2022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0757511C-02FD-CEC2-DC79-1C71AFE671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086265"/>
              </p:ext>
            </p:extLst>
          </p:nvPr>
        </p:nvGraphicFramePr>
        <p:xfrm>
          <a:off x="110992" y="1059582"/>
          <a:ext cx="8709480" cy="3696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317">
                  <a:extLst>
                    <a:ext uri="{9D8B030D-6E8A-4147-A177-3AD203B41FA5}">
                      <a16:colId xmlns:a16="http://schemas.microsoft.com/office/drawing/2014/main" val="1861338410"/>
                    </a:ext>
                  </a:extLst>
                </a:gridCol>
                <a:gridCol w="1514571">
                  <a:extLst>
                    <a:ext uri="{9D8B030D-6E8A-4147-A177-3AD203B41FA5}">
                      <a16:colId xmlns:a16="http://schemas.microsoft.com/office/drawing/2014/main" val="1216123791"/>
                    </a:ext>
                  </a:extLst>
                </a:gridCol>
                <a:gridCol w="2880320">
                  <a:extLst>
                    <a:ext uri="{9D8B030D-6E8A-4147-A177-3AD203B41FA5}">
                      <a16:colId xmlns:a16="http://schemas.microsoft.com/office/drawing/2014/main" val="308713097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3790253406"/>
                    </a:ext>
                  </a:extLst>
                </a:gridCol>
              </a:tblGrid>
              <a:tr h="810126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Jedwali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la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Miradi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yote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iliyotekelezwa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</a:rPr>
                        <a:t>Mwaka</a:t>
                      </a: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 2021 - 2022</a:t>
                      </a:r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pattFill prst="pct7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pattFill prst="pct7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pattFill prst="pct75">
                      <a:fgClr>
                        <a:schemeClr val="accent1">
                          <a:tint val="40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606341990"/>
                  </a:ext>
                </a:extLst>
              </a:tr>
              <a:tr h="70267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800" dirty="0"/>
                        <a:t>351 – </a:t>
                      </a:r>
                      <a:r>
                        <a:rPr lang="en-US" sz="1800" dirty="0" err="1"/>
                        <a:t>Utafutaji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wa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Vyanzo</a:t>
                      </a:r>
                      <a:r>
                        <a:rPr lang="en-US" sz="1800" dirty="0"/>
                        <a:t>  </a:t>
                      </a:r>
                      <a:r>
                        <a:rPr lang="en-US" sz="1800" dirty="0" err="1"/>
                        <a:t>na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Usanifu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1323129"/>
                  </a:ext>
                </a:extLst>
              </a:tr>
              <a:tr h="412884">
                <a:tc rowSpan="4">
                  <a:txBody>
                    <a:bodyPr/>
                    <a:lstStyle/>
                    <a:p>
                      <a:r>
                        <a:rPr lang="en-US" sz="1800" dirty="0" err="1"/>
                        <a:t>Miradi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ya</a:t>
                      </a:r>
                      <a:r>
                        <a:rPr lang="en-US" sz="1800" dirty="0"/>
                        <a:t> </a:t>
                      </a:r>
                      <a:r>
                        <a:rPr lang="en-US" sz="1800" dirty="0" err="1"/>
                        <a:t>Mwaka</a:t>
                      </a:r>
                      <a:r>
                        <a:rPr lang="en-US" sz="1800" dirty="0"/>
                        <a:t> 2021-2022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310227"/>
                  </a:ext>
                </a:extLst>
              </a:tr>
              <a:tr h="168299">
                <a:tc vMerge="1">
                  <a:txBody>
                    <a:bodyPr/>
                    <a:lstStyle/>
                    <a:p>
                      <a:r>
                        <a:rPr lang="en-US" dirty="0" err="1"/>
                        <a:t>Miradi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ya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Mwaka</a:t>
                      </a:r>
                      <a:r>
                        <a:rPr lang="en-US" dirty="0"/>
                        <a:t> 2021-2022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800" dirty="0"/>
                        <a:t>1527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r>
                        <a:rPr lang="en-US" sz="1800" dirty="0"/>
                        <a:t>397 - FA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489547"/>
                  </a:ext>
                </a:extLst>
              </a:tr>
              <a:tr h="3814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800" dirty="0"/>
                        <a:t>1176 - </a:t>
                      </a:r>
                      <a:r>
                        <a:rPr lang="en-US" sz="1800" dirty="0" err="1"/>
                        <a:t>Ujenzi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397 - FA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1702125"/>
                  </a:ext>
                </a:extLst>
              </a:tr>
              <a:tr h="40710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r>
                        <a:rPr lang="en-US" sz="1800" dirty="0"/>
                        <a:t>1176 - </a:t>
                      </a:r>
                      <a:r>
                        <a:rPr lang="en-US" sz="1800" dirty="0" err="1"/>
                        <a:t>Ujenzi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779 - </a:t>
                      </a:r>
                      <a:r>
                        <a:rPr lang="en-US" sz="1800" dirty="0" err="1"/>
                        <a:t>Makandarasi</a:t>
                      </a:r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4331550"/>
                  </a:ext>
                </a:extLst>
              </a:tr>
              <a:tr h="81420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46481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708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31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786" y="166142"/>
            <a:ext cx="1157702" cy="640734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835186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2. 1 MIRADI INAYOTEKELEZWA KWA KUTUMIA MAKANDARASI WA NDANI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107504" y="971680"/>
            <a:ext cx="8856984" cy="3853229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Miradi </a:t>
            </a:r>
            <a:r>
              <a:rPr lang="en-US" sz="20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779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mwaka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fedha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2021-2022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imetekelezwa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ndani. Kati ya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hiyo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 </a:t>
            </a:r>
            <a:r>
              <a:rPr lang="en-US" sz="20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394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yenye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vituo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2,840 vya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kuchotea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maji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imeanza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kutoa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huduma ya maji kwa wananchi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wapato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335,479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waishio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katika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vijiji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224. 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hiyo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iliyokamilika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inajumuisha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pia miradi 11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iliyotekelezwa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kupitia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fedha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20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UVIKO 19 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 2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utoaji huduma (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kichefuchefu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 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mingi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iliyokuwa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ile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ambayo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ilianzishwa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Serikali za Mitaa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ambapo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changamoto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kubwa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ilikuwa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 </a:t>
            </a:r>
            <a:r>
              <a:rPr lang="en-US" sz="2000" kern="1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sanifu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kutokukidhi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mahitaji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halisi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0050" indent="-400050">
              <a:buFont typeface="+mj-lt"/>
              <a:buAutoNum type="romanLcPeriod"/>
            </a:pPr>
            <a:endParaRPr lang="en-US" dirty="0">
              <a:latin typeface="Arial Narrow" panose="020B0606020202030204" pitchFamily="34" charset="0"/>
            </a:endParaRPr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61591"/>
            <a:ext cx="9144000" cy="30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665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7315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66142"/>
            <a:ext cx="1080120" cy="628227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835186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2.2 MIRADI INAYOTEKELEZWA KWA KUTUMIA WATALAM WA NDANI (</a:t>
            </a:r>
            <a:r>
              <a:rPr lang="sw-KE" sz="2000" b="1" i="1" dirty="0">
                <a:solidFill>
                  <a:srgbClr val="0070C0"/>
                </a:solidFill>
              </a:rPr>
              <a:t>FORCE ACCOUNT</a:t>
            </a:r>
            <a:r>
              <a:rPr lang="sw-KE" sz="2000" b="1" dirty="0">
                <a:solidFill>
                  <a:srgbClr val="0070C0"/>
                </a:solidFill>
              </a:rPr>
              <a:t>) 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179512" y="1131590"/>
            <a:ext cx="8784976" cy="3693319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Katika kuongeza kasi ya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utekelezaji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wa Miradi, RUWASA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inatumia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njia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Wataalam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wa ndani (</a:t>
            </a:r>
            <a:r>
              <a:rPr lang="en-US" sz="2000" i="1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Force Account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) na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kununua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mabomba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kutoka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viwandani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ili kutekeleza Miradi kwa </a:t>
            </a:r>
            <a:r>
              <a:rPr lang="en-US" sz="2000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haraka</a:t>
            </a:r>
            <a:r>
              <a:rPr lang="en-US" sz="2000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.  </a:t>
            </a:r>
          </a:p>
          <a:p>
            <a:endParaRPr lang="en-US" sz="2000" kern="1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Mwaka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2021-2022 Miradi </a:t>
            </a:r>
            <a:r>
              <a:rPr lang="en-US" b="1" kern="100" dirty="0">
                <a:highlight>
                  <a:srgbClr val="FFFF00"/>
                </a:highlight>
                <a:latin typeface="Arial Narrow" panose="020B0606020202030204" pitchFamily="34" charset="0"/>
                <a:cs typeface="Times New Roman" panose="02020603050405020304" pitchFamily="18" charset="0"/>
              </a:rPr>
              <a:t>174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ilitekelezwa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i="1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Force account 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chini ya program ya UVIKO 19. 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Hadi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kufikia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mwazoni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mwaka 2023,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jumla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ya Miradi </a:t>
            </a:r>
            <a:r>
              <a:rPr lang="en-US" b="1" kern="100" dirty="0">
                <a:highlight>
                  <a:srgbClr val="FFFF00"/>
                </a:highlight>
                <a:latin typeface="Arial Narrow" panose="020B0606020202030204" pitchFamily="34" charset="0"/>
                <a:cs typeface="Times New Roman" panose="02020603050405020304" pitchFamily="18" charset="0"/>
              </a:rPr>
              <a:t>152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kati ya miradi 174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ilikamilika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na wananchi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wanapata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huduma. </a:t>
            </a:r>
          </a:p>
          <a:p>
            <a:endParaRPr lang="en-US" kern="100" dirty="0"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Mafanikio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haya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yamefikiwa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vifaa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vikubwa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kama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mabomba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vilinunuliwa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Pamoja na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hivyo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wataalam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wa ndani Pamoja na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wadogo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walitekeleza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kazi za ujenzi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tu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(Civil Works).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Njia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hii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ilisaidia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Miradi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mingi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kukamilika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wakati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kuwa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vifaa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vilipatikana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eneo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la Ujenzi wa Miradi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hivyo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tatizo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la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mtaji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haikuwa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tatizo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kwa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wadogo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pamoja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na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Mafundi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 err="1">
                <a:latin typeface="Arial Narrow" panose="020B0606020202030204" pitchFamily="34" charset="0"/>
                <a:cs typeface="Times New Roman" panose="02020603050405020304" pitchFamily="18" charset="0"/>
              </a:rPr>
              <a:t>wenyeji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 (</a:t>
            </a:r>
            <a:r>
              <a:rPr lang="en-US" i="1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Local Artisans)</a:t>
            </a:r>
            <a:r>
              <a:rPr lang="en-US" kern="100" dirty="0">
                <a:latin typeface="Arial Narrow" panose="020B0606020202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03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8035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66141"/>
            <a:ext cx="1008112" cy="621453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971600" y="195486"/>
            <a:ext cx="6835186" cy="400110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sw-KE" sz="2000" b="1" dirty="0">
                <a:solidFill>
                  <a:srgbClr val="0070C0"/>
                </a:solidFill>
              </a:rPr>
              <a:t>3.0 MAFANIKIO YA WAKANDARASI WA NDANI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12626" y="990961"/>
            <a:ext cx="8951862" cy="3890755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Kukamilika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haraka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Miradi kwa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sekta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binafsi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imewezekana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watumishi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ndani ni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wachache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hivyo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kumewezesha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mingi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kukamilika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wakati</a:t>
            </a:r>
            <a:endParaRPr lang="en-US" sz="18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Kuongeza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ajira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wananchi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Hii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imetokana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kwamba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wengi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wanapotekeleza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miradi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yao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ajira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kubwa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za ujenzi 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mradi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zinatoka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katika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maeneo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miradi.</a:t>
            </a:r>
          </a:p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Kuongezeka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ubora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b="1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iradi.  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kufanya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kazi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RUWASA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inapata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muda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kusimamia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ubora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udhibiti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hivyo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kuwa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miradi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mizuri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yenye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ubora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Kujenga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uwezo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Wataalam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ndani.  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Kwa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kutumia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mbalimbali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wataalam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wetu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wamepata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fursa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kujifunza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kubadilishana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uzoefu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marR="0" lvl="0" indent="-285750" algn="just">
              <a:lnSpc>
                <a:spcPct val="115000"/>
              </a:lnSpc>
              <a:spcBef>
                <a:spcPts val="120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Mfumo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1800" b="1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manunuzi</a:t>
            </a:r>
            <a:r>
              <a:rPr lang="en-US" sz="1800" b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TANEPs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kusaidia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kupata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bila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upendeleo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Pia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kumewezesha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makandarasikuwa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zabuni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zenye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ubora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zaidi</a:t>
            </a:r>
            <a:r>
              <a:rPr lang="en-US" sz="18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00050" indent="-400050">
              <a:buFont typeface="+mj-lt"/>
              <a:buAutoNum type="romanLcPeriod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494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>
            <a:spLocks noChangeAspect="1"/>
          </p:cNvSpPr>
          <p:nvPr/>
        </p:nvSpPr>
        <p:spPr>
          <a:xfrm>
            <a:off x="0" y="-105996"/>
            <a:ext cx="9144000" cy="8435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0030"/>
            <a:ext cx="792088" cy="80352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66141"/>
            <a:ext cx="936104" cy="628227"/>
          </a:xfrm>
          <a:prstGeom prst="rect">
            <a:avLst/>
          </a:prstGeom>
        </p:spPr>
      </p:pic>
      <p:sp>
        <p:nvSpPr>
          <p:cNvPr id="12" name="TextBox 11">
            <a:hlinkClick r:id="rId4"/>
          </p:cNvPr>
          <p:cNvSpPr txBox="1"/>
          <p:nvPr/>
        </p:nvSpPr>
        <p:spPr>
          <a:xfrm>
            <a:off x="1194912" y="166141"/>
            <a:ext cx="6768752" cy="707886"/>
          </a:xfrm>
          <a:prstGeom prst="rect">
            <a:avLst/>
          </a:prstGeom>
          <a:noFill/>
          <a:effectLst>
            <a:outerShdw blurRad="50800" dist="127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70C0"/>
                </a:solidFill>
              </a:rPr>
              <a:t>4.0 CHANGAMOTO YA KUTUMIA WAKANDARASI WA NDANI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843558"/>
            <a:ext cx="9144000" cy="91440"/>
          </a:xfrm>
          <a:prstGeom prst="rect">
            <a:avLst/>
          </a:prstGeom>
          <a:pattFill prst="pct80">
            <a:fgClr>
              <a:schemeClr val="accent1"/>
            </a:fgClr>
            <a:bgClr>
              <a:schemeClr val="bg1"/>
            </a:bgClr>
          </a:pattFill>
          <a:effectLst>
            <a:reflection blurRad="25400" stA="45000" endPos="650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>
            <a:spLocks noChangeAspect="1"/>
          </p:cNvSpPr>
          <p:nvPr/>
        </p:nvSpPr>
        <p:spPr>
          <a:xfrm>
            <a:off x="176952" y="1148714"/>
            <a:ext cx="8784976" cy="3693319"/>
          </a:xfrm>
          <a:prstGeom prst="rect">
            <a:avLst/>
          </a:prstGeom>
          <a:noFill/>
          <a:ln>
            <a:solidFill>
              <a:srgbClr val="2D911F"/>
            </a:solidFill>
          </a:ln>
        </p:spPr>
        <p:txBody>
          <a:bodyPr wrap="square" rtlCol="0">
            <a:no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Ucheleweshaji</a:t>
            </a:r>
            <a:r>
              <a:rPr lang="en-US" sz="2000" dirty="0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 wa </a:t>
            </a:r>
            <a:r>
              <a:rPr lang="en-US" sz="2000" dirty="0" err="1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upatikanaji</a:t>
            </a:r>
            <a:r>
              <a:rPr lang="en-US" sz="2000" dirty="0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 wa </a:t>
            </a:r>
            <a:r>
              <a:rPr lang="en-US" sz="2000" dirty="0" err="1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Misamaha</a:t>
            </a:r>
            <a:r>
              <a:rPr lang="en-US" sz="2000" dirty="0">
                <a:effectLst/>
                <a:latin typeface="Arial Narrow" panose="020B0606020202030204" pitchFamily="34" charset="0"/>
                <a:ea typeface="Cambria" panose="02040503050406030204" pitchFamily="18" charset="0"/>
              </a:rPr>
              <a:t> ya Kodi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Mahitaji</a:t>
            </a:r>
            <a:r>
              <a:rPr lang="en-US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 </a:t>
            </a:r>
            <a:r>
              <a:rPr lang="en-US" sz="20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makubwa</a:t>
            </a:r>
            <a:r>
              <a:rPr lang="en-US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 ya </a:t>
            </a:r>
            <a:r>
              <a:rPr lang="en-US" sz="20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fedha</a:t>
            </a:r>
            <a:r>
              <a:rPr lang="en-US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 za kutekeleza </a:t>
            </a:r>
            <a:r>
              <a:rPr lang="en-US" sz="2000" dirty="0">
                <a:latin typeface="Arial Narrow" panose="020B0606020202030204" pitchFamily="34" charset="0"/>
                <a:ea typeface="Calibri" panose="020F0502020204030204" pitchFamily="34" charset="0"/>
              </a:rPr>
              <a:t>M</a:t>
            </a:r>
            <a:r>
              <a:rPr lang="en-US" sz="2000" dirty="0">
                <a:effectLst/>
                <a:latin typeface="Arial Narrow" panose="020B0606020202030204" pitchFamily="34" charset="0"/>
                <a:ea typeface="Calibri" panose="020F0502020204030204" pitchFamily="34" charset="0"/>
              </a:rPr>
              <a:t>iradi </a:t>
            </a:r>
            <a:endParaRPr lang="en-US" sz="2000" dirty="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Uwezo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mdogo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ifedha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Wakandarasi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baadhi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kushindwa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kupata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vifaa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vya Ujenzi wa Miradi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hususani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mabomba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kutoka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wazalishaji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wasambazaji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Kuchelewa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kupatikana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Dhamana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ya </a:t>
            </a:r>
            <a:r>
              <a:rPr lang="en-US" sz="2000" kern="1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Malipo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 </a:t>
            </a:r>
            <a:r>
              <a:rPr lang="en-US" sz="2000" kern="100" dirty="0" err="1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Awali</a:t>
            </a:r>
            <a:r>
              <a:rPr lang="en-US" sz="2000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i="1" kern="1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2000" i="1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dvance payment guarantee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Uhaba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viwanda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vya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uzalishaji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Bomba</a:t>
            </a:r>
            <a:r>
              <a:rPr lang="en-US" sz="2000" kern="1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za </a:t>
            </a:r>
            <a:r>
              <a:rPr lang="en-US" sz="2000" kern="100" dirty="0" err="1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chuma</a:t>
            </a:r>
            <a:endParaRPr lang="en-US" sz="2000" kern="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8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n-US" dirty="0">
              <a:highlight>
                <a:srgbClr val="FFFF00"/>
              </a:highligh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  <a:p>
            <a:endParaRPr lang="en-US" dirty="0">
              <a:cs typeface="Calibri" panose="020F0502020204030204" pitchFamily="34" charset="0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81716"/>
            <a:ext cx="9144000" cy="2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1053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9zU8vKG0GoRdhealEZR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06OrBjhc06Ha.oj83qWs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Y.Rrlw2USq8A_14MMxk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YBt.r6i1EyRTg3fIb17Y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oJqCPXNIEue812F3taLMw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R8ErstgUC1xNsisQ8zt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kSIL_80Ck6.fjoLr8Arr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bUiWriKkqhQ0NLfC.Oo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xITBX1pk6ToVb2ubHNC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HytlBONZEStY2qX6c_ME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NwVhPdC_kGwcv1j8pOdG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kZnJnBlhk2yvfwMY2Itg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V9mjnAOk6M2uKLyo5LF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WidQUyTCUyY35ALo7BGm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UojgKZIEOOrpmc8iPPZ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rcgyKja5EaCUYu_XLTGK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pUisBIL9063YgGl_CYyKg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IZN2X8lhEG8w4Nu9cndO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KbzWj7sd0.QXQhQ1Ytje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kGUOJBuEGt61YQx.3za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p4S1phVKkG0JjZn.dck8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5v5RxaNEue5aJI15UMx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0OZHvsHE6dWtNcaiivH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RWGDvllUCMi.nbEVtKD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Ia2YEJ4UaMUKfGU_sOU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LOr0h_8_kapoaYexNS.r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sRgDqKcwkWvuakmSWDDJ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TybeiKthE6_5F8IGMy2G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vWXRb948E6LaACSOTD3o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VO5LcAc1UWQOhw8Vj0P5Q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wcu.h7Nr0iMPnINkdj2h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SFEgdEypkaYQvFZFzupF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lurn.11US85OEZf3nkO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O8w1HDHkWtHZvZJKTGC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drX6V9kUy2zU7kKaA1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H7eNfDQ_0aphjLCTzQ99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7frCKTDUmaSlXswRC8z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mhLdO28E0ygmxGk9TEf1w"/>
</p:tagLst>
</file>

<file path=ppt/theme/theme1.xml><?xml version="1.0" encoding="utf-8"?>
<a:theme xmlns:a="http://schemas.openxmlformats.org/drawingml/2006/main" name="Cover and End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7A7BD"/>
      </a:accent1>
      <a:accent2>
        <a:srgbClr val="69B6CC"/>
      </a:accent2>
      <a:accent3>
        <a:srgbClr val="57A7BD"/>
      </a:accent3>
      <a:accent4>
        <a:srgbClr val="69B6CC"/>
      </a:accent4>
      <a:accent5>
        <a:srgbClr val="57A7BD"/>
      </a:accent5>
      <a:accent6>
        <a:srgbClr val="69B6CC"/>
      </a:accent6>
      <a:hlink>
        <a:srgbClr val="3F3F3F"/>
      </a:hlink>
      <a:folHlink>
        <a:srgbClr val="3F3F3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2756</TotalTime>
  <Words>815</Words>
  <Application>Microsoft Office PowerPoint</Application>
  <PresentationFormat>On-screen Show (16:9)</PresentationFormat>
  <Paragraphs>101</Paragraphs>
  <Slides>11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맑은 고딕</vt:lpstr>
      <vt:lpstr>Arial</vt:lpstr>
      <vt:lpstr>Arial Narrow</vt:lpstr>
      <vt:lpstr>Calibri</vt:lpstr>
      <vt:lpstr>Cambria</vt:lpstr>
      <vt:lpstr>Tahoma</vt:lpstr>
      <vt:lpstr>Times New Roman</vt:lpstr>
      <vt:lpstr>Times Roman</vt:lpstr>
      <vt:lpstr>Wingdings</vt:lpstr>
      <vt:lpstr>Cover and End Slide Master</vt:lpstr>
      <vt:lpstr>Contents Slide Master</vt:lpstr>
      <vt:lpstr>Section Break Slide Master</vt:lpstr>
      <vt:lpstr>Office Theme</vt:lpstr>
      <vt:lpstr>think-cell Slide</vt:lpstr>
      <vt:lpstr>PowerPoint Presentation</vt:lpstr>
      <vt:lpstr>PowerPoint Presentation</vt:lpstr>
      <vt:lpstr>PowerPoint Presentation</vt:lpstr>
      <vt:lpstr> Majukumu ya RUWASA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RUWASA</dc:creator>
  <cp:keywords>RUWASA PPT Template</cp:keywords>
  <cp:lastModifiedBy>Spectre</cp:lastModifiedBy>
  <cp:revision>44</cp:revision>
  <dcterms:created xsi:type="dcterms:W3CDTF">2016-12-05T23:26:54Z</dcterms:created>
  <dcterms:modified xsi:type="dcterms:W3CDTF">2023-03-28T13:28:01Z</dcterms:modified>
</cp:coreProperties>
</file>