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12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74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3811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2554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22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6429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10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63029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7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7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63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82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090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999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063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75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789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54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es@ppaa.go.t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409434"/>
            <a:ext cx="8689976" cy="1378424"/>
          </a:xfrm>
        </p:spPr>
        <p:txBody>
          <a:bodyPr>
            <a:normAutofit fontScale="90000"/>
          </a:bodyPr>
          <a:lstStyle/>
          <a:p>
            <a:r>
              <a:rPr lang="en-US" altLang="en-US" b="1" dirty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PUBLIC PROCUREMENT APPEALS AUTHORITY  (PPAA)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3015" y="4599296"/>
            <a:ext cx="9621671" cy="2258704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Contractors rights under the </a:t>
            </a:r>
            <a:r>
              <a:rPr lang="en-GB" sz="3600" b="1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ppa</a:t>
            </a:r>
            <a: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 2011- </a:t>
            </a:r>
            <a:r>
              <a:rPr lang="en-GB" sz="3600" b="1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ppaa’s</a:t>
            </a:r>
            <a:r>
              <a:rPr lang="en-GB" sz="36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 experience</a:t>
            </a:r>
          </a:p>
          <a:p>
            <a:r>
              <a:rPr lang="en-GB" sz="2400" b="1" dirty="0" err="1" smtClean="0">
                <a:solidFill>
                  <a:schemeClr val="tx1"/>
                </a:solidFill>
                <a:latin typeface="Candara" panose="020E0502030303020204" pitchFamily="34" charset="0"/>
              </a:rPr>
              <a:t>Crb</a:t>
            </a:r>
            <a:r>
              <a:rPr lang="en-GB" sz="2400" b="1" dirty="0" smtClean="0">
                <a:solidFill>
                  <a:schemeClr val="tx1"/>
                </a:solidFill>
                <a:latin typeface="Candara" panose="020E0502030303020204" pitchFamily="34" charset="0"/>
              </a:rPr>
              <a:t> - annual consultative meeting 2023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3"/>
          <a:stretch>
            <a:fillRect/>
          </a:stretch>
        </p:blipFill>
        <p:spPr bwMode="auto">
          <a:xfrm>
            <a:off x="4836676" y="2137011"/>
            <a:ext cx="2505820" cy="2162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78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68491"/>
            <a:ext cx="10364451" cy="736978"/>
          </a:xfrm>
        </p:spPr>
        <p:txBody>
          <a:bodyPr/>
          <a:lstStyle/>
          <a:p>
            <a:r>
              <a:rPr lang="en-US" altLang="en-US" b="1" dirty="0">
                <a:latin typeface="Candara" panose="020E0502030303020204" pitchFamily="34" charset="0"/>
              </a:rPr>
              <a:t>Judicial Review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214651"/>
            <a:ext cx="10363826" cy="5486400"/>
          </a:xfrm>
        </p:spPr>
        <p:txBody>
          <a:bodyPr>
            <a:normAutofit/>
          </a:bodyPr>
          <a:lstStyle/>
          <a:p>
            <a:r>
              <a:rPr lang="en-US" altLang="en-US" sz="3200" cap="none" dirty="0">
                <a:latin typeface="Candara" panose="020E0502030303020204" pitchFamily="34" charset="0"/>
              </a:rPr>
              <a:t>W</a:t>
            </a:r>
            <a:r>
              <a:rPr lang="en-US" altLang="en-US" sz="3200" cap="none" dirty="0" smtClean="0">
                <a:latin typeface="Candara" panose="020E0502030303020204" pitchFamily="34" charset="0"/>
              </a:rPr>
              <a:t>here a party is  not satisfied with the decision of the PPAA. he can apply to the high court for judicial review under </a:t>
            </a:r>
            <a:r>
              <a:rPr lang="en-GB" altLang="en-US" sz="3200" cap="none" dirty="0" smtClean="0">
                <a:latin typeface="Candara" panose="020E0502030303020204" pitchFamily="34" charset="0"/>
              </a:rPr>
              <a:t>section 101 of the act within 14 days of the date of delivery of such decision.</a:t>
            </a:r>
          </a:p>
          <a:p>
            <a:endParaRPr lang="en-GB" sz="3200" cap="none" dirty="0"/>
          </a:p>
        </p:txBody>
      </p:sp>
      <p:pic>
        <p:nvPicPr>
          <p:cNvPr id="4" name="Picture 3">
            <a:extLst/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7174174" y="3460240"/>
            <a:ext cx="2438400" cy="2743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505303"/>
            <a:ext cx="1276350" cy="35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14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32012"/>
            <a:ext cx="10364451" cy="736980"/>
          </a:xfrm>
        </p:spPr>
        <p:txBody>
          <a:bodyPr>
            <a:normAutofit/>
          </a:bodyPr>
          <a:lstStyle/>
          <a:p>
            <a:r>
              <a:rPr lang="en-GB" altLang="en-US" b="1" dirty="0">
                <a:latin typeface="Candara" panose="020E0502030303020204" pitchFamily="34" charset="0"/>
              </a:rPr>
              <a:t>Extension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r>
              <a:rPr lang="en-GB" altLang="en-US" b="1" dirty="0">
                <a:latin typeface="Candara" panose="020E0502030303020204" pitchFamily="34" charset="0"/>
              </a:rPr>
              <a:t>of Time for Submission of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r>
              <a:rPr lang="en-GB" altLang="en-US" b="1" dirty="0">
                <a:latin typeface="Candara" panose="020E0502030303020204" pitchFamily="34" charset="0"/>
              </a:rPr>
              <a:t>Appeal</a:t>
            </a:r>
            <a:r>
              <a:rPr lang="en-GB" altLang="en-US" dirty="0"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968991"/>
            <a:ext cx="10482107" cy="5472751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sz="3200" cap="none" dirty="0">
                <a:latin typeface="Candara" pitchFamily="34" charset="0"/>
              </a:rPr>
              <a:t>S</a:t>
            </a:r>
            <a:r>
              <a:rPr lang="en-GB" sz="3200" cap="none" dirty="0" smtClean="0">
                <a:latin typeface="Candara" pitchFamily="34" charset="0"/>
              </a:rPr>
              <a:t>.98 of the PPA 2011 allows a tenderer to seek extension of time to file appeals/ complaints beyond the stipulated time limit.</a:t>
            </a:r>
            <a:endParaRPr lang="en-GB" sz="1100" cap="none" dirty="0" smtClean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sz="3200" cap="none" dirty="0">
                <a:latin typeface="Candara" pitchFamily="34" charset="0"/>
              </a:rPr>
              <a:t>A</a:t>
            </a:r>
            <a:r>
              <a:rPr lang="en-GB" sz="3200" cap="none" dirty="0" smtClean="0">
                <a:latin typeface="Candara" pitchFamily="34" charset="0"/>
              </a:rPr>
              <a:t>pplication for extension of time is to be filled to PPAA within seven days from the date an appeal ought to have been filed (Rule 11 of the appeals rules).</a:t>
            </a:r>
          </a:p>
          <a:p>
            <a:pPr marL="0" indent="0">
              <a:buNone/>
            </a:pPr>
            <a:endParaRPr lang="en-GB" sz="3200" cap="none" dirty="0"/>
          </a:p>
        </p:txBody>
      </p:sp>
      <p:pic>
        <p:nvPicPr>
          <p:cNvPr id="6" name="Picture 5">
            <a:extLst/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/>
          </a:blip>
          <a:stretch>
            <a:fillRect/>
          </a:stretch>
        </p:blipFill>
        <p:spPr>
          <a:xfrm>
            <a:off x="7809376" y="4101345"/>
            <a:ext cx="2450634" cy="2340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492240"/>
            <a:ext cx="127635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907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18365"/>
            <a:ext cx="10363826" cy="709683"/>
          </a:xfrm>
        </p:spPr>
        <p:txBody>
          <a:bodyPr/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Most contested areas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9558" y="928048"/>
            <a:ext cx="11191164" cy="5568286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en-GB" altLang="en-US" sz="2800" cap="none" dirty="0">
                <a:latin typeface="Candara" panose="020E0502030303020204" pitchFamily="34" charset="0"/>
              </a:rPr>
              <a:t>I</a:t>
            </a:r>
            <a:r>
              <a:rPr lang="en-GB" altLang="en-US" sz="2800" cap="none" dirty="0" smtClean="0">
                <a:latin typeface="Candara" panose="020E0502030303020204" pitchFamily="34" charset="0"/>
              </a:rPr>
              <a:t>n determining appeals lodged, PPAA observed that most of the disputes arise from the following areas; 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F</a:t>
            </a:r>
            <a:r>
              <a:rPr lang="en-GB" altLang="en-US" sz="2800" cap="none" dirty="0" smtClean="0">
                <a:latin typeface="Candara" pitchFamily="34" charset="0"/>
              </a:rPr>
              <a:t>ailure to use appropriate tender document for the tender.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E</a:t>
            </a:r>
            <a:r>
              <a:rPr lang="en-GB" altLang="en-US" sz="2800" cap="none" dirty="0" smtClean="0">
                <a:latin typeface="Candara" pitchFamily="34" charset="0"/>
              </a:rPr>
              <a:t>valuation of tenders basing on </a:t>
            </a:r>
            <a:r>
              <a:rPr lang="en-GB" altLang="en-US" sz="2800" cap="none" dirty="0" err="1" smtClean="0">
                <a:latin typeface="Candara" pitchFamily="34" charset="0"/>
              </a:rPr>
              <a:t>TANePS</a:t>
            </a:r>
            <a:r>
              <a:rPr lang="en-GB" altLang="en-US" sz="2800" cap="none" dirty="0" smtClean="0">
                <a:latin typeface="Candara" pitchFamily="34" charset="0"/>
              </a:rPr>
              <a:t> requirements other than tender document.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A</a:t>
            </a:r>
            <a:r>
              <a:rPr lang="en-GB" altLang="en-US" sz="2800" cap="none" dirty="0" smtClean="0">
                <a:latin typeface="Candara" pitchFamily="34" charset="0"/>
              </a:rPr>
              <a:t>mbiguous requirements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F</a:t>
            </a:r>
            <a:r>
              <a:rPr lang="en-GB" altLang="en-US" sz="2800" cap="none" dirty="0" smtClean="0">
                <a:latin typeface="Candara" pitchFamily="34" charset="0"/>
              </a:rPr>
              <a:t>ailure to observe bid validity requirements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N</a:t>
            </a:r>
            <a:r>
              <a:rPr lang="en-GB" altLang="en-US" sz="2800" cap="none" dirty="0" smtClean="0">
                <a:latin typeface="Candara" pitchFamily="34" charset="0"/>
              </a:rPr>
              <a:t>on-adherence to negotiations procedures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Unjustifiable reasons for disqualification </a:t>
            </a:r>
            <a:endParaRPr lang="en-GB" altLang="en-US" dirty="0">
              <a:latin typeface="Candara" pitchFamily="34" charset="0"/>
            </a:endParaRP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518366"/>
            <a:ext cx="1276350" cy="339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59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923" y="313900"/>
            <a:ext cx="10500303" cy="600500"/>
          </a:xfrm>
        </p:spPr>
        <p:txBody>
          <a:bodyPr>
            <a:normAutofit/>
          </a:bodyPr>
          <a:lstStyle/>
          <a:p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Most contested </a:t>
            </a:r>
            <a:r>
              <a:rPr lang="en-US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areas…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777921" y="914400"/>
            <a:ext cx="10727141" cy="5595581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Failure to disclose evaluation criteria or change of evaluation criteria midway 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Non-observance of preference scheme 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Unfair award of tenders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Misconception of the words lowest tender and lowest evaluated tender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Failure to communicate tender results - lack of transparency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 smtClean="0">
                <a:latin typeface="Candara" pitchFamily="34" charset="0"/>
              </a:rPr>
              <a:t>AO failure to entertain a complaint</a:t>
            </a:r>
            <a:endParaRPr lang="en-GB" altLang="en-US" sz="2800" cap="none" dirty="0">
              <a:latin typeface="Candara" pitchFamily="34" charset="0"/>
            </a:endParaRP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en-US" sz="2800" cap="none" dirty="0">
                <a:latin typeface="Candara" pitchFamily="34" charset="0"/>
              </a:rPr>
              <a:t>F</a:t>
            </a:r>
            <a:r>
              <a:rPr lang="en-GB" altLang="en-US" sz="2800" cap="none" dirty="0" smtClean="0">
                <a:latin typeface="Candara" panose="020E0502030303020204" pitchFamily="34" charset="0"/>
              </a:rPr>
              <a:t>ailure to comply with blacklisting procedures (Sec. 62 and Reg. 93-103).</a:t>
            </a:r>
          </a:p>
          <a:p>
            <a:pPr marL="0" indent="0" algn="just">
              <a:buNone/>
              <a:defRPr/>
            </a:pPr>
            <a:endParaRPr lang="en-GB" altLang="en-US" dirty="0">
              <a:latin typeface="Candara" panose="020E0502030303020204" pitchFamily="34" charset="0"/>
            </a:endParaRP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492240"/>
            <a:ext cx="127635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62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86604"/>
            <a:ext cx="10364451" cy="586853"/>
          </a:xfrm>
        </p:spPr>
        <p:txBody>
          <a:bodyPr/>
          <a:lstStyle/>
          <a:p>
            <a:r>
              <a:rPr lang="en-GB" dirty="0" smtClean="0"/>
              <a:t>Tenderer’s weakness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73457"/>
            <a:ext cx="10363826" cy="560923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 </a:t>
            </a:r>
            <a:r>
              <a:rPr lang="en-GB" sz="2800" cap="none" dirty="0">
                <a:latin typeface="Candara" pitchFamily="34" charset="0"/>
                <a:cs typeface="Arial" pitchFamily="34" charset="0"/>
                <a:sym typeface="Titillium Web Light"/>
              </a:rPr>
              <a:t>S</a:t>
            </a:r>
            <a:r>
              <a:rPr lang="en-GB" altLang="en-US" sz="2800" cap="none" dirty="0" smtClean="0">
                <a:latin typeface="Candara" pitchFamily="34" charset="0"/>
                <a:ea typeface="Titillium Web Light"/>
                <a:cs typeface="Arial" pitchFamily="34" charset="0"/>
                <a:sym typeface="Titillium Web Light"/>
              </a:rPr>
              <a:t>ubmitting defective documents </a:t>
            </a:r>
            <a:r>
              <a:rPr lang="en-GB" altLang="en-US" sz="2800" cap="none" dirty="0" err="1" smtClean="0">
                <a:latin typeface="Candara" pitchFamily="34" charset="0"/>
                <a:ea typeface="Titillium Web Light"/>
                <a:cs typeface="Arial" pitchFamily="34" charset="0"/>
                <a:sym typeface="Titillium Web Light"/>
              </a:rPr>
              <a:t>eg</a:t>
            </a:r>
            <a:r>
              <a:rPr lang="en-GB" altLang="en-US" sz="2800" cap="none" dirty="0" smtClean="0">
                <a:latin typeface="Candara" pitchFamily="34" charset="0"/>
                <a:ea typeface="Titillium Web Light"/>
                <a:cs typeface="Arial" pitchFamily="34" charset="0"/>
                <a:sym typeface="Titillium Web Light"/>
              </a:rPr>
              <a:t>. expired business licence, defective power of attorneys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itchFamily="34" charset="0"/>
                <a:ea typeface="Titillium Web Light"/>
                <a:cs typeface="Arial" pitchFamily="34" charset="0"/>
                <a:sym typeface="Titillium Web Light"/>
              </a:rPr>
              <a:t>S</a:t>
            </a:r>
            <a:r>
              <a:rPr lang="en-GB" altLang="en-US" sz="2800" cap="none" dirty="0" smtClean="0">
                <a:latin typeface="Candara" pitchFamily="34" charset="0"/>
                <a:ea typeface="Titillium Web Light"/>
                <a:cs typeface="Arial" pitchFamily="34" charset="0"/>
                <a:sym typeface="Titillium Web Light"/>
              </a:rPr>
              <a:t>ubmitting  forged documents like untruth worth financial position, false qualification information</a:t>
            </a:r>
          </a:p>
          <a:p>
            <a:pPr algn="just">
              <a:buClrTx/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anose="020E0502030303020204" pitchFamily="34" charset="0"/>
              </a:rPr>
              <a:t>F</a:t>
            </a:r>
            <a:r>
              <a:rPr lang="en-GB" altLang="en-US" sz="2800" cap="none" dirty="0" smtClean="0">
                <a:latin typeface="Candara" panose="020E0502030303020204" pitchFamily="34" charset="0"/>
              </a:rPr>
              <a:t>ailure to comply with the laid down tender requirements</a:t>
            </a:r>
          </a:p>
          <a:p>
            <a:pPr algn="just">
              <a:buClrTx/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anose="020E0502030303020204" pitchFamily="34" charset="0"/>
              </a:rPr>
              <a:t>I</a:t>
            </a:r>
            <a:r>
              <a:rPr lang="en-GB" altLang="en-US" sz="2800" cap="none" dirty="0" smtClean="0">
                <a:latin typeface="Candara" panose="020E0502030303020204" pitchFamily="34" charset="0"/>
              </a:rPr>
              <a:t>mproper filing of tender documents</a:t>
            </a:r>
          </a:p>
          <a:p>
            <a:pPr algn="just">
              <a:buClrTx/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anose="020E0502030303020204" pitchFamily="34" charset="0"/>
                <a:cs typeface="Arial" panose="020B0604020202020204" pitchFamily="34" charset="0"/>
              </a:rPr>
              <a:t>D</a:t>
            </a:r>
            <a:r>
              <a:rPr lang="en-GB" altLang="en-US" sz="28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esire to win tender by any means</a:t>
            </a:r>
          </a:p>
          <a:p>
            <a:pPr algn="just">
              <a:buClrTx/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anose="020E0502030303020204" pitchFamily="34" charset="0"/>
              </a:rPr>
              <a:t>L</a:t>
            </a:r>
            <a:r>
              <a:rPr lang="en-GB" altLang="en-US" sz="2800" cap="none" dirty="0" smtClean="0">
                <a:latin typeface="Candara" panose="020E0502030303020204" pitchFamily="34" charset="0"/>
              </a:rPr>
              <a:t>ack of courage to follow up tender outcomes or report the same to the regulatory authorities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altLang="en-US" sz="2800" cap="none" dirty="0" smtClean="0">
              <a:solidFill>
                <a:schemeClr val="tx1">
                  <a:lumMod val="75000"/>
                  <a:lumOff val="25000"/>
                </a:schemeClr>
              </a:solidFill>
              <a:latin typeface="Candara" pitchFamily="34" charset="0"/>
              <a:ea typeface="Titillium Web Light"/>
              <a:cs typeface="Arial" pitchFamily="34" charset="0"/>
              <a:sym typeface="Titillium Web Light"/>
            </a:endParaRPr>
          </a:p>
          <a:p>
            <a:pPr>
              <a:buFont typeface="Wingdings" panose="05000000000000000000" pitchFamily="2" charset="2"/>
              <a:buChar char="q"/>
            </a:pPr>
            <a:endParaRPr lang="en-GB" sz="2800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492240"/>
            <a:ext cx="127635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781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72956"/>
            <a:ext cx="10364451" cy="900752"/>
          </a:xfrm>
        </p:spPr>
        <p:txBody>
          <a:bodyPr/>
          <a:lstStyle/>
          <a:p>
            <a:r>
              <a:rPr lang="en-GB" b="1" dirty="0" smtClean="0">
                <a:latin typeface="Candara" panose="020E0502030303020204" pitchFamily="34" charset="0"/>
              </a:rPr>
              <a:t>ENCOURAGEMENT TO CONTRACTORS</a:t>
            </a:r>
            <a:endParaRPr lang="en-GB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173708"/>
            <a:ext cx="10363826" cy="5213444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GB" sz="3200" cap="none" dirty="0" smtClean="0">
                <a:latin typeface="Candara" panose="020E0502030303020204" pitchFamily="34" charset="0"/>
              </a:rPr>
              <a:t>Contractors are encouraged when participating in public procurement and note procedural irregularities to use the available administrative review procedures.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GB" sz="3200" cap="none" dirty="0" smtClean="0">
                <a:latin typeface="Candara" panose="020E0502030303020204" pitchFamily="34" charset="0"/>
              </a:rPr>
              <a:t>Contractor’s act of invoking administrative review procedures will not only </a:t>
            </a:r>
            <a:r>
              <a:rPr lang="en-GB" altLang="en-US" sz="32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ensure fair competition and transparency in public procurement processes but also the Government would achieve value for money as review would ensure that award is made fairly to a qualified tenderer at reasonable price. </a:t>
            </a:r>
            <a:endParaRPr lang="en-GB" sz="3200" cap="none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5650" y="6492240"/>
            <a:ext cx="127635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8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95785"/>
            <a:ext cx="10364451" cy="887105"/>
          </a:xfrm>
        </p:spPr>
        <p:txBody>
          <a:bodyPr>
            <a:normAutofit fontScale="90000"/>
          </a:bodyPr>
          <a:lstStyle/>
          <a:p>
            <a:r>
              <a:rPr lang="en-GB" b="1" dirty="0">
                <a:latin typeface="Candara" panose="020E0502030303020204" pitchFamily="34" charset="0"/>
              </a:rPr>
              <a:t>Any Enquiries:  Write to us through the following address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460310"/>
            <a:ext cx="10363826" cy="522709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None/>
              <a:defRPr/>
            </a:pPr>
            <a:r>
              <a:rPr lang="en-GB" sz="2400" cap="none" dirty="0" smtClean="0">
                <a:latin typeface="Candara" pitchFamily="34" charset="0"/>
              </a:rPr>
              <a:t>The Executive Secretary,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sz="2400" cap="none" dirty="0" smtClean="0">
                <a:latin typeface="Candara" panose="020E0502030303020204" pitchFamily="34" charset="0"/>
              </a:rPr>
              <a:t>Public Procurement Appeals Authority – PPAA,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sz="2400" cap="none" dirty="0" err="1" smtClean="0">
                <a:latin typeface="Candara" panose="020E0502030303020204" pitchFamily="34" charset="0"/>
              </a:rPr>
              <a:t>Mkandarasi</a:t>
            </a:r>
            <a:r>
              <a:rPr lang="en-US" sz="2400" cap="none" dirty="0" smtClean="0">
                <a:latin typeface="Candara" panose="020E0502030303020204" pitchFamily="34" charset="0"/>
              </a:rPr>
              <a:t> Place (CRB) Building, 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sz="2400" cap="none" dirty="0" smtClean="0">
                <a:latin typeface="Candara" panose="020E0502030303020204" pitchFamily="34" charset="0"/>
              </a:rPr>
              <a:t>4</a:t>
            </a:r>
            <a:r>
              <a:rPr lang="en-US" sz="2400" cap="none" baseline="30000" dirty="0" smtClean="0">
                <a:latin typeface="Candara" panose="020E0502030303020204" pitchFamily="34" charset="0"/>
              </a:rPr>
              <a:t>th</a:t>
            </a:r>
            <a:r>
              <a:rPr lang="en-US" sz="2400" cap="none" dirty="0" smtClean="0">
                <a:latin typeface="Candara" panose="020E0502030303020204" pitchFamily="34" charset="0"/>
              </a:rPr>
              <a:t> Floor, 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sz="2400" cap="none" dirty="0" smtClean="0">
                <a:latin typeface="Candara" panose="020E0502030303020204" pitchFamily="34" charset="0"/>
              </a:rPr>
              <a:t>P. O. Box 1385,</a:t>
            </a:r>
          </a:p>
          <a:p>
            <a:pPr marL="0" indent="0">
              <a:lnSpc>
                <a:spcPct val="100000"/>
              </a:lnSpc>
              <a:buNone/>
              <a:defRPr/>
            </a:pPr>
            <a:r>
              <a:rPr lang="en-US" sz="2400" b="1" cap="none" dirty="0" smtClean="0">
                <a:latin typeface="Candara" panose="020E0502030303020204" pitchFamily="34" charset="0"/>
              </a:rPr>
              <a:t>Dodoma.</a:t>
            </a:r>
            <a:endParaRPr lang="en-US" sz="2400" b="1" dirty="0">
              <a:latin typeface="Candara" pitchFamily="34" charset="0"/>
            </a:endParaRPr>
          </a:p>
          <a:p>
            <a:pPr>
              <a:buNone/>
              <a:defRPr/>
            </a:pPr>
            <a:r>
              <a:rPr lang="en-US" sz="2400" b="1" dirty="0">
                <a:latin typeface="Candara" pitchFamily="34" charset="0"/>
              </a:rPr>
              <a:t>Telephone:</a:t>
            </a:r>
            <a:r>
              <a:rPr lang="en-US" sz="2400" dirty="0">
                <a:latin typeface="Candara" pitchFamily="34" charset="0"/>
              </a:rPr>
              <a:t> 0262962411/0743505505, </a:t>
            </a:r>
          </a:p>
          <a:p>
            <a:pPr>
              <a:buNone/>
              <a:defRPr/>
            </a:pPr>
            <a:r>
              <a:rPr lang="en-US" sz="2400" b="1" cap="none" dirty="0">
                <a:latin typeface="Candara" pitchFamily="34" charset="0"/>
              </a:rPr>
              <a:t>E</a:t>
            </a:r>
            <a:r>
              <a:rPr lang="en-US" sz="2400" b="1" cap="none" dirty="0" smtClean="0">
                <a:latin typeface="Candara" pitchFamily="34" charset="0"/>
              </a:rPr>
              <a:t>mail: </a:t>
            </a:r>
            <a:r>
              <a:rPr lang="en-US" sz="2400" cap="none" dirty="0" smtClean="0">
                <a:latin typeface="Candara" pitchFamily="34" charset="0"/>
              </a:rPr>
              <a:t>barua@ppaa.go.tz &amp; </a:t>
            </a:r>
            <a:r>
              <a:rPr lang="en-US" sz="2400" u="sng" cap="none" dirty="0" smtClean="0">
                <a:latin typeface="Candara" pitchFamily="34" charset="0"/>
                <a:hlinkClick r:id="rId2"/>
              </a:rPr>
              <a:t>es@ppaa.go.tz</a:t>
            </a:r>
            <a:r>
              <a:rPr lang="en-US" sz="2400" dirty="0" smtClean="0">
                <a:latin typeface="Candara" pitchFamily="34" charset="0"/>
              </a:rPr>
              <a:t>, </a:t>
            </a:r>
            <a:endParaRPr lang="en-US" sz="2400" dirty="0">
              <a:latin typeface="Candara" pitchFamily="34" charset="0"/>
            </a:endParaRPr>
          </a:p>
          <a:p>
            <a:pPr>
              <a:buNone/>
              <a:defRPr/>
            </a:pPr>
            <a:r>
              <a:rPr lang="en-US" sz="2400" b="1" dirty="0">
                <a:latin typeface="Candara" pitchFamily="34" charset="0"/>
              </a:rPr>
              <a:t>Website: </a:t>
            </a:r>
            <a:r>
              <a:rPr lang="en-US" sz="2400" b="1" dirty="0" smtClean="0">
                <a:latin typeface="Candara" pitchFamily="34" charset="0"/>
              </a:rPr>
              <a:t> </a:t>
            </a:r>
            <a:r>
              <a:rPr lang="en-US" sz="2400" u="sng" cap="none" dirty="0" smtClean="0">
                <a:latin typeface="Candara" pitchFamily="34" charset="0"/>
              </a:rPr>
              <a:t>www.ppaa.go.tz</a:t>
            </a:r>
            <a:endParaRPr lang="en-GB" sz="2400" cap="none" dirty="0" smtClean="0">
              <a:latin typeface="Candara" pitchFamily="34" charset="0"/>
            </a:endParaRPr>
          </a:p>
          <a:p>
            <a:endParaRPr lang="en-GB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347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814498"/>
          </a:xfrm>
        </p:spPr>
        <p:txBody>
          <a:bodyPr/>
          <a:lstStyle/>
          <a:p>
            <a:pPr algn="just"/>
            <a:r>
              <a:rPr lang="en-GB" altLang="en-US" b="1" dirty="0">
                <a:latin typeface="Candara" pitchFamily="34" charset="0"/>
                <a:ea typeface="Titillium Web Light"/>
                <a:cs typeface="Titillium Web Light"/>
                <a:sym typeface="Titillium Web Light"/>
              </a:rPr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228299"/>
            <a:ext cx="10363826" cy="5254387"/>
          </a:xfrm>
        </p:spPr>
        <p:txBody>
          <a:bodyPr>
            <a:normAutofit lnSpcReduction="10000"/>
          </a:bodyPr>
          <a:lstStyle/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Introduction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Contractor’s rights under the PPA 2011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Disputes Review Procedures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Review by </a:t>
            </a:r>
            <a:r>
              <a:rPr lang="en-US" altLang="en-US" sz="2300" cap="none" dirty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t</a:t>
            </a: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he Accounting Officer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Review by </a:t>
            </a:r>
            <a:r>
              <a:rPr lang="en-US" altLang="en-US" sz="2300" cap="none" dirty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t</a:t>
            </a: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he Public Procurement Appeals Authority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Judicial </a:t>
            </a: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Review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Extension of Time for Submission of Appeal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Most Contested Areas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Tenderers Weakness</a:t>
            </a:r>
          </a:p>
          <a:p>
            <a:pPr>
              <a:buSzPts val="2400"/>
              <a:buFont typeface="Wingdings" panose="05000000000000000000" pitchFamily="2" charset="2"/>
              <a:buChar char="q"/>
            </a:pPr>
            <a:r>
              <a:rPr lang="en-US" altLang="en-US" sz="2300" cap="none" dirty="0" smtClean="0">
                <a:latin typeface="Candara" panose="020E0502030303020204" pitchFamily="34" charset="0"/>
                <a:ea typeface="Titillium Web Light"/>
                <a:cs typeface="Titillium Web Light"/>
                <a:sym typeface="Titillium Web Light"/>
              </a:rPr>
              <a:t>Encouragement to contractors</a:t>
            </a:r>
          </a:p>
          <a:p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426" y="6309360"/>
            <a:ext cx="1276350" cy="404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263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82138"/>
            <a:ext cx="10364451" cy="914399"/>
          </a:xfrm>
        </p:spPr>
        <p:txBody>
          <a:bodyPr/>
          <a:lstStyle/>
          <a:p>
            <a:pPr algn="l"/>
            <a:r>
              <a:rPr lang="en-GB" altLang="en-US" b="1" dirty="0">
                <a:cs typeface="Arial" panose="020B0604020202020204" pitchFamily="34" charset="0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1296537"/>
            <a:ext cx="10891539" cy="5322627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GB" altLang="en-US" cap="none" dirty="0" smtClean="0">
                <a:cs typeface="Arial" panose="020B0604020202020204" pitchFamily="34" charset="0"/>
              </a:rPr>
              <a:t>	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In order to ensure fair competition and transparency in public procurement processes, the Public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P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rocurement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A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ct of 2011, the Public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P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rocurement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R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egulations of 2013 and the Public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P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rocurement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A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ppeals </a:t>
            </a:r>
            <a:r>
              <a:rPr lang="en-GB" altLang="en-US" sz="3600" cap="none" dirty="0">
                <a:latin typeface="Candara" panose="020E0502030303020204" pitchFamily="34" charset="0"/>
                <a:cs typeface="Arial" panose="020B0604020202020204" pitchFamily="34" charset="0"/>
              </a:rPr>
              <a:t>R</a:t>
            </a:r>
            <a:r>
              <a:rPr lang="en-GB" altLang="en-US" sz="36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ules of 2014 with its amendments provide for an avenue within which tenderers could challenge any irregularities found in the public procurement process.</a:t>
            </a:r>
          </a:p>
          <a:p>
            <a:endParaRPr lang="en-GB" sz="3600" cap="none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0051" y="6257109"/>
            <a:ext cx="1276350" cy="36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552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9558" y="368490"/>
            <a:ext cx="11068335" cy="1009934"/>
          </a:xfrm>
        </p:spPr>
        <p:txBody>
          <a:bodyPr/>
          <a:lstStyle/>
          <a:p>
            <a:r>
              <a:rPr lang="en-GB" b="1" dirty="0" smtClean="0">
                <a:latin typeface="Candara" panose="020E0502030303020204" pitchFamily="34" charset="0"/>
              </a:rPr>
              <a:t>CONTRACTOR’S RIGHTS UNDER PPA 2011</a:t>
            </a:r>
            <a:endParaRPr lang="en-GB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59558" y="1241946"/>
            <a:ext cx="11068334" cy="5336275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en-GB" sz="3200" dirty="0">
                <a:latin typeface="Candara" panose="020E0502030303020204" pitchFamily="34" charset="0"/>
              </a:rPr>
              <a:t> </a:t>
            </a:r>
            <a:r>
              <a:rPr lang="en-GB" sz="3200" cap="none" dirty="0">
                <a:latin typeface="Candara" panose="020E0502030303020204" pitchFamily="34" charset="0"/>
              </a:rPr>
              <a:t>C</a:t>
            </a:r>
            <a:r>
              <a:rPr lang="en-GB" sz="3200" cap="none" dirty="0" smtClean="0">
                <a:latin typeface="Candara" panose="020E0502030303020204" pitchFamily="34" charset="0"/>
              </a:rPr>
              <a:t>ontractors being amongst the tenderers are envisaged with rights of challenging irregularities that may arise in public procurement process.</a:t>
            </a:r>
          </a:p>
          <a:p>
            <a:pPr marL="457200" indent="-381000" algn="just">
              <a:lnSpc>
                <a:spcPct val="115000"/>
              </a:lnSpc>
              <a:buClrTx/>
              <a:buSzPts val="2400"/>
              <a:buFont typeface="Wingdings" panose="05000000000000000000" pitchFamily="2" charset="2"/>
              <a:buChar char="q"/>
              <a:defRPr/>
            </a:pP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Section 95 of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t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he Public Procurement Act 2011 provides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t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wo stages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o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f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r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esolving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d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isputes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a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rising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o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ut of the public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p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rocurement </a:t>
            </a:r>
            <a:r>
              <a:rPr lang="en-GB" altLang="en-US" sz="3200" cap="none" dirty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p</a:t>
            </a: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rocesses. These Are;</a:t>
            </a:r>
          </a:p>
          <a:p>
            <a:pPr marL="457200" indent="-381000" algn="just">
              <a:lnSpc>
                <a:spcPct val="115000"/>
              </a:lnSpc>
              <a:buClr>
                <a:srgbClr val="00CCA0"/>
              </a:buClr>
              <a:buSzPts val="2400"/>
              <a:buNone/>
              <a:defRPr/>
            </a:pP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	a) Accounting Officer (AO)</a:t>
            </a:r>
          </a:p>
          <a:p>
            <a:pPr marL="457200" indent="-381000" algn="just">
              <a:lnSpc>
                <a:spcPct val="115000"/>
              </a:lnSpc>
              <a:buClr>
                <a:srgbClr val="00CCA0"/>
              </a:buClr>
              <a:buSzPts val="2400"/>
              <a:buNone/>
              <a:defRPr/>
            </a:pPr>
            <a:r>
              <a:rPr lang="en-GB" altLang="en-US" sz="3200" cap="none" dirty="0" smtClean="0">
                <a:latin typeface="Candara" panose="020E0502030303020204" pitchFamily="34" charset="0"/>
                <a:ea typeface="Titillium Web Light" panose="00000400000000000000" pitchFamily="2" charset="0"/>
                <a:cs typeface="Arial" panose="020B0604020202020204" pitchFamily="34" charset="0"/>
                <a:sym typeface="Titillium Web Light" panose="00000400000000000000" pitchFamily="2" charset="0"/>
              </a:rPr>
              <a:t>	b) Public Procurement Appeals Authority (PPAA)	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GB" sz="3200" cap="none" dirty="0">
              <a:latin typeface="Candara" panose="020E0502030303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233" y="6348549"/>
            <a:ext cx="1276350" cy="35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549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32012"/>
            <a:ext cx="10364451" cy="846161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Candara" panose="020E0502030303020204" pitchFamily="34" charset="0"/>
              </a:rPr>
              <a:t>Disputes review procedures - </a:t>
            </a:r>
            <a:r>
              <a:rPr lang="en-GB" b="1" dirty="0" err="1" smtClean="0">
                <a:latin typeface="Candara" panose="020E0502030303020204" pitchFamily="34" charset="0"/>
              </a:rPr>
              <a:t>ppa</a:t>
            </a:r>
            <a:r>
              <a:rPr lang="en-GB" b="1" dirty="0" smtClean="0">
                <a:latin typeface="Candara" panose="020E0502030303020204" pitchFamily="34" charset="0"/>
              </a:rPr>
              <a:t> 2011</a:t>
            </a:r>
            <a:endParaRPr lang="en-GB" b="1" dirty="0">
              <a:latin typeface="Candara" panose="020E0502030303020204" pitchFamily="34" charset="0"/>
            </a:endParaRPr>
          </a:p>
        </p:txBody>
      </p:sp>
      <p:pic>
        <p:nvPicPr>
          <p:cNvPr id="5" name="Content Placeholder 4">
            <a:extLst/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4841640" y="1406497"/>
            <a:ext cx="1768168" cy="16763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 Box 1">
            <a:extLst/>
          </p:cNvPr>
          <p:cNvSpPr txBox="1"/>
          <p:nvPr/>
        </p:nvSpPr>
        <p:spPr>
          <a:xfrm>
            <a:off x="4506687" y="1326579"/>
            <a:ext cx="2403759" cy="1325181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10689796"/>
              </a:avLst>
            </a:prstTxWarp>
          </a:bodyPr>
          <a:lstStyle/>
          <a:p>
            <a:pPr algn="ctr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THE APPEALS AUTHORITY</a:t>
            </a:r>
            <a:endParaRPr lang="x-none" sz="105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10">
            <a:extLst/>
          </p:cNvPr>
          <p:cNvSpPr txBox="1"/>
          <p:nvPr/>
        </p:nvSpPr>
        <p:spPr>
          <a:xfrm>
            <a:off x="7711689" y="4803616"/>
            <a:ext cx="1692910" cy="1268095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10764884"/>
              </a:avLst>
            </a:prstTxWarp>
          </a:bodyPr>
          <a:lstStyle/>
          <a:p>
            <a:pPr algn="ctr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BIDDER</a:t>
            </a:r>
            <a:endParaRPr lang="x-none" sz="105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1">
            <a:extLst/>
          </p:cNvPr>
          <p:cNvSpPr txBox="1"/>
          <p:nvPr/>
        </p:nvSpPr>
        <p:spPr>
          <a:xfrm>
            <a:off x="2351313" y="3958045"/>
            <a:ext cx="1567543" cy="1419607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prstTxWarp prst="textArchUp">
              <a:avLst>
                <a:gd name="adj" fmla="val 11898579"/>
              </a:avLst>
            </a:prstTxWarp>
          </a:bodyPr>
          <a:lstStyle/>
          <a:p>
            <a:pPr algn="ctr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en-US" sz="1600" dirty="0">
                <a:solidFill>
                  <a:srgbClr val="000000"/>
                </a:solidFill>
                <a:effectLst>
                  <a:outerShdw blurRad="38100" dist="19050" dir="2700000" algn="tl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ACCOUNTING OFFICER</a:t>
            </a:r>
            <a:endParaRPr lang="x-none" sz="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Arrow Connector 11">
            <a:extLst/>
          </p:cNvPr>
          <p:cNvCxnSpPr>
            <a:cxnSpLocks/>
          </p:cNvCxnSpPr>
          <p:nvPr/>
        </p:nvCxnSpPr>
        <p:spPr>
          <a:xfrm rot="16200000" flipV="1">
            <a:off x="6531429" y="2834641"/>
            <a:ext cx="1685109" cy="168510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2">
            <a:extLst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71865" y="4837410"/>
            <a:ext cx="1048624" cy="1258348"/>
          </a:xfrm>
          <a:prstGeom prst="ellipse">
            <a:avLst/>
          </a:prstGeom>
          <a:ln w="63500" cap="rnd">
            <a:solidFill>
              <a:schemeClr val="accent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>
            <a:extLst/>
          </p:cNvPr>
          <p:cNvPicPr>
            <a:picLocks noChangeAspect="1"/>
          </p:cNvPicPr>
          <p:nvPr/>
        </p:nvPicPr>
        <p:blipFill rotWithShape="1">
          <a:blip r:embed="rId4">
            <a:extLst/>
          </a:blip>
          <a:srcRect r="2232" b="8944"/>
          <a:stretch/>
        </p:blipFill>
        <p:spPr>
          <a:xfrm>
            <a:off x="2468880" y="4023360"/>
            <a:ext cx="1306285" cy="1325658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1" name="Straight Arrow Connector 10">
            <a:extLst/>
          </p:cNvPr>
          <p:cNvCxnSpPr>
            <a:cxnSpLocks/>
          </p:cNvCxnSpPr>
          <p:nvPr/>
        </p:nvCxnSpPr>
        <p:spPr>
          <a:xfrm flipV="1">
            <a:off x="3540034" y="2847703"/>
            <a:ext cx="1332410" cy="9797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3">
            <a:extLst/>
          </p:cNvPr>
          <p:cNvSpPr txBox="1">
            <a:spLocks/>
          </p:cNvSpPr>
          <p:nvPr/>
        </p:nvSpPr>
        <p:spPr>
          <a:xfrm rot="158599">
            <a:off x="4442777" y="5233807"/>
            <a:ext cx="2444750" cy="28575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2000" dirty="0"/>
              <a:t>Before communication of Award</a:t>
            </a:r>
          </a:p>
        </p:txBody>
      </p:sp>
      <p:cxnSp>
        <p:nvCxnSpPr>
          <p:cNvPr id="14" name="Straight Arrow Connector 13">
            <a:extLst/>
          </p:cNvPr>
          <p:cNvCxnSpPr>
            <a:cxnSpLocks/>
          </p:cNvCxnSpPr>
          <p:nvPr/>
        </p:nvCxnSpPr>
        <p:spPr>
          <a:xfrm rot="10800000">
            <a:off x="3670664" y="5120640"/>
            <a:ext cx="4376059" cy="11756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3">
            <a:extLst/>
          </p:cNvPr>
          <p:cNvSpPr txBox="1">
            <a:spLocks/>
          </p:cNvSpPr>
          <p:nvPr/>
        </p:nvSpPr>
        <p:spPr>
          <a:xfrm rot="2826389">
            <a:off x="6281799" y="3700057"/>
            <a:ext cx="2190090" cy="34455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sz="1100" b="0" dirty="0"/>
              <a:t>After communication of Award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9233" y="6348549"/>
            <a:ext cx="1276350" cy="352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90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122831"/>
            <a:ext cx="10364452" cy="818866"/>
          </a:xfrm>
        </p:spPr>
        <p:txBody>
          <a:bodyPr/>
          <a:lstStyle/>
          <a:p>
            <a:r>
              <a:rPr lang="en-GB" altLang="en-US" b="1" dirty="0">
                <a:latin typeface="Candara" panose="020E0502030303020204" pitchFamily="34" charset="0"/>
              </a:rPr>
              <a:t>Review by the Accounting Officer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3" y="941697"/>
            <a:ext cx="10468459" cy="591630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altLang="en-US" sz="2800" cap="none" dirty="0">
                <a:latin typeface="Candara" panose="020E0502030303020204" pitchFamily="34" charset="0"/>
                <a:cs typeface="Arial" pitchFamily="34" charset="0"/>
              </a:rPr>
              <a:t>A</a:t>
            </a:r>
            <a:r>
              <a:rPr lang="en-GB" altLang="en-US" sz="2800" cap="none" dirty="0" smtClean="0">
                <a:latin typeface="Candara" panose="020E0502030303020204" pitchFamily="34" charset="0"/>
                <a:cs typeface="Arial" pitchFamily="34" charset="0"/>
              </a:rPr>
              <a:t> tenderer who is dissatisfied with a procurement process is allowed to file a complaint to the accounting officer  (any disputes before and after issuance of the notice of intention to award)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2800" cap="none" dirty="0">
                <a:latin typeface="Candara" panose="020E0502030303020204" pitchFamily="34" charset="0"/>
              </a:rPr>
              <a:t>U</a:t>
            </a:r>
            <a:r>
              <a:rPr lang="en-GB" altLang="x-none" sz="2800" cap="none" dirty="0" smtClean="0">
                <a:latin typeface="Candara" panose="020E0502030303020204" pitchFamily="34" charset="0"/>
              </a:rPr>
              <a:t>pon receipt of a complaint the AO should suspend/stop procurement process pending determination of a complaint or an appeal.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2800" cap="none" dirty="0" smtClean="0">
                <a:latin typeface="Candara" panose="020E0502030303020204" pitchFamily="34" charset="0"/>
              </a:rPr>
              <a:t>AO to notify all other bidders who participated in the procurement process about the registered complaint/appeal.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2800" cap="none" dirty="0" smtClean="0">
                <a:latin typeface="Candara" panose="020E0502030303020204" pitchFamily="34" charset="0"/>
              </a:rPr>
              <a:t>AO may constitute an independent review committee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2800" b="1" u="sng" cap="none" dirty="0" smtClean="0">
                <a:latin typeface="Candara" panose="020E0502030303020204" pitchFamily="34" charset="0"/>
              </a:rPr>
              <a:t> AO must issue its written decision within 7 working days</a:t>
            </a:r>
            <a:r>
              <a:rPr lang="en-GB" altLang="x-none" sz="2800" cap="none" dirty="0" smtClean="0">
                <a:latin typeface="Candara" panose="020E0502030303020204" pitchFamily="34" charset="0"/>
              </a:rPr>
              <a:t>.</a:t>
            </a:r>
          </a:p>
          <a:p>
            <a:endParaRPr lang="en-GB" sz="2800" cap="none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453051"/>
            <a:ext cx="1276350" cy="40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6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300252"/>
            <a:ext cx="10345628" cy="791569"/>
          </a:xfrm>
        </p:spPr>
        <p:txBody>
          <a:bodyPr/>
          <a:lstStyle/>
          <a:p>
            <a:r>
              <a:rPr lang="en-GB" altLang="en-US" b="1" dirty="0">
                <a:latin typeface="Candara" panose="020E0502030303020204" pitchFamily="34" charset="0"/>
              </a:rPr>
              <a:t>Review by the Appeals </a:t>
            </a:r>
            <a:r>
              <a:rPr lang="en-GB" altLang="en-US" b="1" dirty="0" smtClean="0">
                <a:latin typeface="Candara" panose="020E0502030303020204" pitchFamily="34" charset="0"/>
              </a:rPr>
              <a:t>Authority(PPAA)</a:t>
            </a:r>
            <a:endParaRPr lang="en-GB" altLang="en-US" b="1" dirty="0">
              <a:latin typeface="Candara" panose="020E0502030303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091822"/>
            <a:ext cx="10363826" cy="5363570"/>
          </a:xfrm>
        </p:spPr>
        <p:txBody>
          <a:bodyPr>
            <a:normAutofit/>
          </a:bodyPr>
          <a:lstStyle/>
          <a:p>
            <a:pPr algn="just">
              <a:buSzPct val="64000"/>
              <a:buFont typeface="Wingdings" panose="05000000000000000000" pitchFamily="2" charset="2"/>
              <a:buChar char="q"/>
              <a:defRPr/>
            </a:pPr>
            <a:r>
              <a:rPr lang="en-GB" altLang="x-none" sz="3000" cap="none" dirty="0">
                <a:latin typeface="Candara" panose="020E0502030303020204" pitchFamily="34" charset="0"/>
              </a:rPr>
              <a:t>A</a:t>
            </a:r>
            <a:r>
              <a:rPr lang="en-GB" altLang="x-none" sz="3000" cap="none" dirty="0" smtClean="0">
                <a:latin typeface="Candara" panose="020E0502030303020204" pitchFamily="34" charset="0"/>
              </a:rPr>
              <a:t>fter the AO has issued its decision and the bidder is not satisfied or if the AO fails to issue a decision within 7 working days of receiving a complaint, a bidder may submit its appeal to PPAA within 7 working days </a:t>
            </a:r>
            <a:r>
              <a:rPr lang="en-GB" altLang="en-US" sz="3000" cap="none" dirty="0" smtClean="0">
                <a:latin typeface="Candara" panose="020E0502030303020204" pitchFamily="34" charset="0"/>
                <a:cs typeface="Arial" panose="020B0604020202020204" pitchFamily="34" charset="0"/>
              </a:rPr>
              <a:t>pursuant to </a:t>
            </a:r>
            <a:r>
              <a:rPr lang="en-GB" altLang="en-US" sz="3000" dirty="0" smtClean="0">
                <a:latin typeface="Candara" panose="020E0502030303020204" pitchFamily="34" charset="0"/>
                <a:cs typeface="Arial" panose="020B0604020202020204" pitchFamily="34" charset="0"/>
              </a:rPr>
              <a:t>S.97</a:t>
            </a:r>
            <a:endParaRPr lang="en-GB" altLang="en-US" sz="3000" dirty="0">
              <a:latin typeface="Candara" panose="020E0502030303020204" pitchFamily="34" charset="0"/>
              <a:cs typeface="Arial" panose="020B0604020202020204" pitchFamily="34" charset="0"/>
            </a:endParaRPr>
          </a:p>
          <a:p>
            <a:pPr algn="just">
              <a:buSzPct val="64000"/>
              <a:buFont typeface="Wingdings" panose="05000000000000000000" pitchFamily="2" charset="2"/>
              <a:buChar char="q"/>
              <a:defRPr/>
            </a:pPr>
            <a:r>
              <a:rPr lang="en-GB" altLang="x-none" sz="3000" cap="none" dirty="0">
                <a:latin typeface="Candara" panose="020E0502030303020204" pitchFamily="34" charset="0"/>
              </a:rPr>
              <a:t>A</a:t>
            </a:r>
            <a:r>
              <a:rPr lang="en-GB" altLang="x-none" sz="3000" cap="none" dirty="0" smtClean="0">
                <a:latin typeface="Candara" panose="020E0502030303020204" pitchFamily="34" charset="0"/>
              </a:rPr>
              <a:t> tenderer may lodge a complaint directly to PPAA if the procurement contract has already entered into force (S.60(11)).</a:t>
            </a:r>
          </a:p>
          <a:p>
            <a:pPr algn="just">
              <a:buSzPct val="64000"/>
              <a:buFont typeface="Wingdings" panose="05000000000000000000" pitchFamily="2" charset="2"/>
              <a:buChar char="q"/>
              <a:defRPr/>
            </a:pPr>
            <a:r>
              <a:rPr lang="en-GB" altLang="x-none" sz="3000" cap="none" dirty="0">
                <a:latin typeface="Candara" panose="020E0502030303020204" pitchFamily="34" charset="0"/>
              </a:rPr>
              <a:t>A</a:t>
            </a:r>
            <a:r>
              <a:rPr lang="en-GB" altLang="x-none" sz="3000" cap="none" dirty="0" smtClean="0">
                <a:latin typeface="Candara" panose="020E0502030303020204" pitchFamily="34" charset="0"/>
              </a:rPr>
              <a:t> tenderer may lodge an appeal after being dissatisfied with blacklisting decision issued by PPRA (Reg.103)</a:t>
            </a:r>
          </a:p>
          <a:p>
            <a:pPr algn="just">
              <a:buSzPct val="64000"/>
              <a:buFont typeface="Wingdings" panose="05000000000000000000" pitchFamily="2" charset="2"/>
              <a:buChar char="q"/>
              <a:defRPr/>
            </a:pPr>
            <a:endParaRPr lang="en-GB" altLang="x-none" sz="2800" cap="none" dirty="0">
              <a:latin typeface="Candara" panose="020E0502030303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453051"/>
            <a:ext cx="1276350" cy="40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26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382138"/>
            <a:ext cx="10364451" cy="614149"/>
          </a:xfrm>
        </p:spPr>
        <p:txBody>
          <a:bodyPr>
            <a:normAutofit/>
          </a:bodyPr>
          <a:lstStyle/>
          <a:p>
            <a:r>
              <a:rPr lang="en-GB" altLang="en-US" b="1" dirty="0">
                <a:latin typeface="Candara" panose="020E0502030303020204" pitchFamily="34" charset="0"/>
              </a:rPr>
              <a:t>Steps to be taken by </a:t>
            </a:r>
            <a:r>
              <a:rPr lang="en-GB" altLang="en-US" b="1" dirty="0" smtClean="0">
                <a:latin typeface="Candara" panose="020E0502030303020204" pitchFamily="34" charset="0"/>
              </a:rPr>
              <a:t>PPAA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859809"/>
            <a:ext cx="10363826" cy="5998191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cap="none" dirty="0">
                <a:latin typeface="Candara" panose="020E0502030303020204" pitchFamily="34" charset="0"/>
              </a:rPr>
              <a:t>N</a:t>
            </a:r>
            <a:r>
              <a:rPr lang="en-GB" altLang="x-none" sz="3200" cap="none" dirty="0" smtClean="0">
                <a:latin typeface="Candara" panose="020E0502030303020204" pitchFamily="34" charset="0"/>
              </a:rPr>
              <a:t>otify the AO about the existence of the Appeal.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cap="none" dirty="0">
                <a:latin typeface="Candara" panose="020E0502030303020204" pitchFamily="34" charset="0"/>
              </a:rPr>
              <a:t>S</a:t>
            </a:r>
            <a:r>
              <a:rPr lang="en-GB" altLang="x-none" sz="3200" cap="none" dirty="0" smtClean="0">
                <a:latin typeface="Candara" panose="020E0502030303020204" pitchFamily="34" charset="0"/>
              </a:rPr>
              <a:t>uspend the procurement process pending determination of a complaint or an appeal.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cap="none" dirty="0">
                <a:latin typeface="Candara" panose="020E0502030303020204" pitchFamily="34" charset="0"/>
              </a:rPr>
              <a:t>T</a:t>
            </a:r>
            <a:r>
              <a:rPr lang="en-GB" altLang="x-none" sz="3200" cap="none" dirty="0" smtClean="0">
                <a:latin typeface="Candara" panose="020E0502030303020204" pitchFamily="34" charset="0"/>
              </a:rPr>
              <a:t>he AO is required within five working days to submit a statement of reply/defence to PPAA.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cap="none" dirty="0" smtClean="0">
                <a:latin typeface="Candara" panose="020E0502030303020204" pitchFamily="34" charset="0"/>
              </a:rPr>
              <a:t>Mode of appeal determination will be determined by PPAA (review of documents of normal hearing).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cap="none" dirty="0" smtClean="0">
                <a:latin typeface="Candara" panose="020E0502030303020204" pitchFamily="34" charset="0"/>
              </a:rPr>
              <a:t>PPAA’s remedies are pursuant to S.97(5) of the PPA 2011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GB" altLang="x-none" sz="3200" b="1" u="sng" cap="none" dirty="0" smtClean="0">
                <a:latin typeface="Candara" panose="020E0502030303020204" pitchFamily="34" charset="0"/>
              </a:rPr>
              <a:t>PPAA </a:t>
            </a:r>
            <a:r>
              <a:rPr lang="en-GB" altLang="x-none" sz="3200" b="1" u="sng" cap="none" dirty="0">
                <a:latin typeface="Candara" panose="020E0502030303020204" pitchFamily="34" charset="0"/>
              </a:rPr>
              <a:t>must give its written decision within 45 days.</a:t>
            </a:r>
          </a:p>
          <a:p>
            <a:pPr algn="just">
              <a:buFont typeface="Wingdings" panose="05000000000000000000" pitchFamily="2" charset="2"/>
              <a:buChar char="q"/>
              <a:defRPr/>
            </a:pPr>
            <a:endParaRPr lang="en-GB" altLang="x-none" sz="3200" cap="none" dirty="0" smtClean="0">
              <a:latin typeface="Candara" panose="020E0502030303020204" pitchFamily="34" charset="0"/>
            </a:endParaRPr>
          </a:p>
          <a:p>
            <a:endParaRPr lang="en-GB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505303"/>
            <a:ext cx="1276350" cy="35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47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95535"/>
            <a:ext cx="10364451" cy="928047"/>
          </a:xfrm>
        </p:spPr>
        <p:txBody>
          <a:bodyPr>
            <a:normAutofit/>
          </a:bodyPr>
          <a:lstStyle/>
          <a:p>
            <a:r>
              <a:rPr lang="en-US" altLang="en-US" b="1" dirty="0">
                <a:latin typeface="Candara" panose="020E0502030303020204" pitchFamily="34" charset="0"/>
              </a:rPr>
              <a:t>Decision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1023582"/>
            <a:ext cx="10363826" cy="5158854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altLang="x-none" sz="3200" cap="none" dirty="0">
                <a:latin typeface="Candara" panose="020E0502030303020204" pitchFamily="34" charset="0"/>
              </a:rPr>
              <a:t>W</a:t>
            </a:r>
            <a:r>
              <a:rPr lang="en-US" altLang="x-none" sz="3200" cap="none" dirty="0" smtClean="0">
                <a:latin typeface="Candara" panose="020E0502030303020204" pitchFamily="34" charset="0"/>
              </a:rPr>
              <a:t>ithin seven working days of the completion of the hearing (rule 27 (1)) the PPAA must deliver a written decision to the parties.</a:t>
            </a:r>
          </a:p>
          <a:p>
            <a:pPr marL="0" indent="0" algn="just">
              <a:buNone/>
              <a:defRPr/>
            </a:pPr>
            <a:endParaRPr lang="en-US" altLang="x-none" sz="900" cap="none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altLang="x-none" sz="3200" cap="none" dirty="0">
                <a:latin typeface="Candara" panose="020E0502030303020204" pitchFamily="34" charset="0"/>
              </a:rPr>
              <a:t>T</a:t>
            </a:r>
            <a:r>
              <a:rPr lang="en-US" altLang="x-none" sz="3200" cap="none" dirty="0" smtClean="0">
                <a:latin typeface="Candara" panose="020E0502030303020204" pitchFamily="34" charset="0"/>
              </a:rPr>
              <a:t>he PPAA must communicate  the decision to the parties.</a:t>
            </a:r>
          </a:p>
          <a:p>
            <a:pPr marL="0" indent="0" algn="just">
              <a:buNone/>
              <a:defRPr/>
            </a:pPr>
            <a:endParaRPr lang="en-US" altLang="x-none" sz="1000" cap="none" dirty="0" smtClean="0">
              <a:latin typeface="Candara" panose="020E0502030303020204" pitchFamily="34" charset="0"/>
            </a:endParaRPr>
          </a:p>
          <a:p>
            <a:pPr algn="just">
              <a:buFont typeface="Wingdings" panose="05000000000000000000" pitchFamily="2" charset="2"/>
              <a:buChar char="q"/>
              <a:defRPr/>
            </a:pPr>
            <a:r>
              <a:rPr lang="en-US" altLang="x-none" sz="3200" cap="none" dirty="0">
                <a:latin typeface="Candara" panose="020E0502030303020204" pitchFamily="34" charset="0"/>
              </a:rPr>
              <a:t>P</a:t>
            </a:r>
            <a:r>
              <a:rPr lang="en-US" altLang="x-none" sz="3200" cap="none" dirty="0" smtClean="0">
                <a:latin typeface="Candara" panose="020E0502030303020204" pitchFamily="34" charset="0"/>
              </a:rPr>
              <a:t>arties must get a copy of decision within 7 working days of delivery of the decision (PPAR rule 27 (4)).</a:t>
            </a:r>
            <a:endParaRPr lang="en-GB" altLang="x-none" sz="3200" cap="none" dirty="0" smtClean="0">
              <a:latin typeface="Candara" panose="020E0502030303020204" pitchFamily="34" charset="0"/>
            </a:endParaRPr>
          </a:p>
          <a:p>
            <a:endParaRPr lang="en-GB" sz="3200" cap="non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4057" y="6361611"/>
            <a:ext cx="1276350" cy="40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73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484</TotalTime>
  <Words>878</Words>
  <Application>Microsoft Office PowerPoint</Application>
  <PresentationFormat>Widescreen</PresentationFormat>
  <Paragraphs>91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Candara</vt:lpstr>
      <vt:lpstr>Times New Roman</vt:lpstr>
      <vt:lpstr>Titillium Web Light</vt:lpstr>
      <vt:lpstr>Tw Cen MT</vt:lpstr>
      <vt:lpstr>Wingdings</vt:lpstr>
      <vt:lpstr>Wingdings 3</vt:lpstr>
      <vt:lpstr>Droplet</vt:lpstr>
      <vt:lpstr>PUBLIC PROCUREMENT APPEALS AUTHORITY  (PPAA)</vt:lpstr>
      <vt:lpstr>OUTLINE</vt:lpstr>
      <vt:lpstr>Introduction</vt:lpstr>
      <vt:lpstr>CONTRACTOR’S RIGHTS UNDER PPA 2011</vt:lpstr>
      <vt:lpstr>Disputes review procedures - ppa 2011</vt:lpstr>
      <vt:lpstr>Review by the Accounting Officer</vt:lpstr>
      <vt:lpstr>Review by the Appeals Authority(PPAA)</vt:lpstr>
      <vt:lpstr>Steps to be taken by PPAA</vt:lpstr>
      <vt:lpstr>Decision </vt:lpstr>
      <vt:lpstr>Judicial Review  </vt:lpstr>
      <vt:lpstr>Extension of Time for Submission of Appeal </vt:lpstr>
      <vt:lpstr>Most contested areas</vt:lpstr>
      <vt:lpstr>Most contested areas…</vt:lpstr>
      <vt:lpstr>Tenderer’s weakness</vt:lpstr>
      <vt:lpstr>ENCOURAGEMENT TO CONTRACTORS</vt:lpstr>
      <vt:lpstr>Any Enquiries:  Write to us through the following address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PROCUREMENT APPEALS AUTHORITY  (PPAA)</dc:title>
  <dc:creator>florida</dc:creator>
  <cp:lastModifiedBy>David Jere</cp:lastModifiedBy>
  <cp:revision>37</cp:revision>
  <dcterms:created xsi:type="dcterms:W3CDTF">2023-03-12T12:26:17Z</dcterms:created>
  <dcterms:modified xsi:type="dcterms:W3CDTF">2023-03-13T10:09:10Z</dcterms:modified>
</cp:coreProperties>
</file>